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3" r:id="rId3"/>
    <p:sldMasterId id="2147483686" r:id="rId4"/>
    <p:sldMasterId id="2147483698" r:id="rId5"/>
    <p:sldMasterId id="2147483711" r:id="rId6"/>
    <p:sldMasterId id="2147483723" r:id="rId7"/>
  </p:sldMasterIdLst>
  <p:notesMasterIdLst>
    <p:notesMasterId r:id="rId76"/>
  </p:notesMasterIdLst>
  <p:sldIdLst>
    <p:sldId id="256" r:id="rId8"/>
    <p:sldId id="337" r:id="rId9"/>
    <p:sldId id="259" r:id="rId10"/>
    <p:sldId id="260" r:id="rId11"/>
    <p:sldId id="261" r:id="rId12"/>
    <p:sldId id="262" r:id="rId13"/>
    <p:sldId id="310" r:id="rId14"/>
    <p:sldId id="313" r:id="rId15"/>
    <p:sldId id="312" r:id="rId16"/>
    <p:sldId id="311" r:id="rId17"/>
    <p:sldId id="322" r:id="rId18"/>
    <p:sldId id="318" r:id="rId19"/>
    <p:sldId id="320" r:id="rId20"/>
    <p:sldId id="263" r:id="rId21"/>
    <p:sldId id="321" r:id="rId22"/>
    <p:sldId id="264" r:id="rId23"/>
    <p:sldId id="266" r:id="rId24"/>
    <p:sldId id="267" r:id="rId25"/>
    <p:sldId id="268" r:id="rId26"/>
    <p:sldId id="269" r:id="rId27"/>
    <p:sldId id="331" r:id="rId28"/>
    <p:sldId id="324" r:id="rId29"/>
    <p:sldId id="325" r:id="rId30"/>
    <p:sldId id="326" r:id="rId31"/>
    <p:sldId id="327" r:id="rId32"/>
    <p:sldId id="328" r:id="rId33"/>
    <p:sldId id="329" r:id="rId34"/>
    <p:sldId id="270" r:id="rId35"/>
    <p:sldId id="271" r:id="rId36"/>
    <p:sldId id="272" r:id="rId37"/>
    <p:sldId id="273" r:id="rId38"/>
    <p:sldId id="274" r:id="rId39"/>
    <p:sldId id="275" r:id="rId40"/>
    <p:sldId id="276" r:id="rId41"/>
    <p:sldId id="344" r:id="rId42"/>
    <p:sldId id="340" r:id="rId43"/>
    <p:sldId id="338" r:id="rId44"/>
    <p:sldId id="345" r:id="rId45"/>
    <p:sldId id="343" r:id="rId46"/>
    <p:sldId id="342" r:id="rId47"/>
    <p:sldId id="346" r:id="rId48"/>
    <p:sldId id="347" r:id="rId49"/>
    <p:sldId id="291" r:id="rId50"/>
    <p:sldId id="292" r:id="rId51"/>
    <p:sldId id="293" r:id="rId52"/>
    <p:sldId id="294" r:id="rId53"/>
    <p:sldId id="295" r:id="rId54"/>
    <p:sldId id="296" r:id="rId55"/>
    <p:sldId id="297" r:id="rId56"/>
    <p:sldId id="298" r:id="rId57"/>
    <p:sldId id="299" r:id="rId58"/>
    <p:sldId id="300" r:id="rId59"/>
    <p:sldId id="301" r:id="rId60"/>
    <p:sldId id="302" r:id="rId61"/>
    <p:sldId id="303" r:id="rId62"/>
    <p:sldId id="304" r:id="rId63"/>
    <p:sldId id="305" r:id="rId64"/>
    <p:sldId id="306" r:id="rId65"/>
    <p:sldId id="307" r:id="rId66"/>
    <p:sldId id="308" r:id="rId67"/>
    <p:sldId id="315" r:id="rId68"/>
    <p:sldId id="316" r:id="rId69"/>
    <p:sldId id="333" r:id="rId70"/>
    <p:sldId id="332" r:id="rId71"/>
    <p:sldId id="334" r:id="rId72"/>
    <p:sldId id="336" r:id="rId73"/>
    <p:sldId id="335" r:id="rId74"/>
    <p:sldId id="317" r:id="rId7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41" autoAdjust="0"/>
    <p:restoredTop sz="92362" autoAdjust="0"/>
  </p:normalViewPr>
  <p:slideViewPr>
    <p:cSldViewPr>
      <p:cViewPr>
        <p:scale>
          <a:sx n="65" d="100"/>
          <a:sy n="65" d="100"/>
        </p:scale>
        <p:origin x="-1542" y="-168"/>
      </p:cViewPr>
      <p:guideLst>
        <p:guide orient="horz" pos="2160"/>
        <p:guide pos="2880"/>
      </p:guideLst>
    </p:cSldViewPr>
  </p:slideViewPr>
  <p:outlineViewPr>
    <p:cViewPr>
      <p:scale>
        <a:sx n="33" d="100"/>
        <a:sy n="33" d="100"/>
      </p:scale>
      <p:origin x="0" y="931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6"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slide" Target="slides/slide64.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4.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B06D58A-BCEB-4FC4-9C86-6EFB76E869AA}" type="datetimeFigureOut">
              <a:rPr lang="en-US" smtClean="0"/>
              <a:t>4/26/2012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6CF1C56-38A3-46AE-A2D3-7E333528C758}" type="slidenum">
              <a:rPr lang="en-US" smtClean="0"/>
              <a:t>‹#›</a:t>
            </a:fld>
            <a:endParaRPr lang="en-US"/>
          </a:p>
        </p:txBody>
      </p:sp>
    </p:spTree>
    <p:extLst>
      <p:ext uri="{BB962C8B-B14F-4D97-AF65-F5344CB8AC3E}">
        <p14:creationId xmlns:p14="http://schemas.microsoft.com/office/powerpoint/2010/main" val="37778632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Project work segregation (division of work):</a:t>
            </a:r>
          </a:p>
          <a:p>
            <a:r>
              <a:rPr lang="en-US" b="1" dirty="0" err="1" smtClean="0"/>
              <a:t>Harjot</a:t>
            </a:r>
            <a:r>
              <a:rPr lang="en-US" b="1" dirty="0" smtClean="0"/>
              <a:t>: </a:t>
            </a:r>
            <a:r>
              <a:rPr lang="en-US" dirty="0" smtClean="0"/>
              <a:t>DB</a:t>
            </a:r>
            <a:r>
              <a:rPr lang="en-US" baseline="0" dirty="0" smtClean="0"/>
              <a:t> admin</a:t>
            </a:r>
            <a:r>
              <a:rPr lang="en-US" dirty="0" smtClean="0"/>
              <a:t> /</a:t>
            </a:r>
            <a:r>
              <a:rPr lang="en-US" baseline="0" dirty="0" smtClean="0"/>
              <a:t> </a:t>
            </a:r>
            <a:r>
              <a:rPr lang="en-US" baseline="0" dirty="0" err="1" smtClean="0"/>
              <a:t>Applcn</a:t>
            </a:r>
            <a:r>
              <a:rPr lang="en-US" baseline="0" dirty="0" smtClean="0"/>
              <a:t> server admin; responsible for writing &amp; providing optimized queries as per their performance, prepares database &amp; administers it, configures application server, prepares local domain &amp; hosts the application(installing the application on server).</a:t>
            </a:r>
          </a:p>
          <a:p>
            <a:r>
              <a:rPr lang="en-US" b="1" baseline="0" dirty="0" err="1" smtClean="0"/>
              <a:t>Inderpreet</a:t>
            </a:r>
            <a:r>
              <a:rPr lang="en-US" b="1" baseline="0" dirty="0" smtClean="0"/>
              <a:t>: </a:t>
            </a:r>
            <a:r>
              <a:rPr lang="en-US" baseline="0" dirty="0" smtClean="0"/>
              <a:t>Network Analyst; prepares client – server network proposed soln. (own topology), configures wireless router &amp; establishes working network, manages network, checks secure data transfer( that if client connects successfully after entering the correct security key).</a:t>
            </a:r>
          </a:p>
          <a:p>
            <a:r>
              <a:rPr lang="en-US" b="1" baseline="0" dirty="0" err="1" smtClean="0"/>
              <a:t>Daler</a:t>
            </a:r>
            <a:r>
              <a:rPr lang="en-US" b="1" baseline="0" dirty="0" smtClean="0"/>
              <a:t>: </a:t>
            </a:r>
            <a:r>
              <a:rPr lang="en-US" b="0" baseline="0" dirty="0" smtClean="0"/>
              <a:t>Web-app tester; tests the application modules being developed (</a:t>
            </a:r>
            <a:r>
              <a:rPr lang="en-US" b="0" u="sng" baseline="0" dirty="0" smtClean="0"/>
              <a:t>unit testing- </a:t>
            </a:r>
            <a:r>
              <a:rPr lang="en-US" b="0" baseline="0" dirty="0" smtClean="0"/>
              <a:t>on small  &amp; independent modules, </a:t>
            </a:r>
            <a:r>
              <a:rPr lang="en-US" b="0" u="sng" baseline="0" dirty="0" smtClean="0"/>
              <a:t>integration testing- </a:t>
            </a:r>
            <a:r>
              <a:rPr lang="en-US" b="0" baseline="0" dirty="0" smtClean="0"/>
              <a:t>clubbing together the modules , </a:t>
            </a:r>
            <a:r>
              <a:rPr lang="en-US" b="0" u="sng" baseline="0" dirty="0" smtClean="0"/>
              <a:t>system testing- </a:t>
            </a:r>
            <a:r>
              <a:rPr lang="en-US" b="0" baseline="0" dirty="0" smtClean="0"/>
              <a:t>on fully developed apps.), tests their workability, resistance of the code to increased no. of users(l</a:t>
            </a:r>
            <a:r>
              <a:rPr lang="en-US" b="0" u="sng" baseline="0" dirty="0" smtClean="0"/>
              <a:t>oad testing</a:t>
            </a:r>
            <a:r>
              <a:rPr lang="en-US" b="0" baseline="0" dirty="0" smtClean="0"/>
              <a:t>), tries to break the application by entering invalid &amp; random data (</a:t>
            </a:r>
            <a:r>
              <a:rPr lang="en-US" b="0" u="sng" baseline="0" dirty="0" smtClean="0"/>
              <a:t>monkey testing</a:t>
            </a:r>
            <a:r>
              <a:rPr lang="en-US" b="0" baseline="0" dirty="0" smtClean="0"/>
              <a:t>).</a:t>
            </a:r>
          </a:p>
          <a:p>
            <a:r>
              <a:rPr lang="en-US" b="1" baseline="0" dirty="0" err="1" smtClean="0"/>
              <a:t>Harpreet</a:t>
            </a:r>
            <a:r>
              <a:rPr lang="en-US" b="1" baseline="0" dirty="0" smtClean="0"/>
              <a:t>: </a:t>
            </a:r>
            <a:r>
              <a:rPr lang="en-US" b="0" baseline="0" dirty="0" smtClean="0"/>
              <a:t>designer; creates beautiful front-end layouts &amp; designs that are dynamic and appealing, arranges the content and manages how data coming from database side is to be resembled, adds an x-factor to the web-app like surround sounds and unexpected but good way of presenting the data to the clients.</a:t>
            </a:r>
          </a:p>
          <a:p>
            <a:r>
              <a:rPr lang="en-US" b="1" baseline="0" dirty="0" err="1" smtClean="0"/>
              <a:t>Hargovind</a:t>
            </a:r>
            <a:r>
              <a:rPr lang="en-US" b="1" baseline="0" dirty="0" smtClean="0"/>
              <a:t>: </a:t>
            </a:r>
            <a:r>
              <a:rPr lang="en-US" b="0" baseline="0" dirty="0" smtClean="0"/>
              <a:t>code developer; writes the code of the application, main business logic; </a:t>
            </a:r>
          </a:p>
          <a:p>
            <a:r>
              <a:rPr lang="en-US" b="1" u="sng" baseline="0" dirty="0" smtClean="0"/>
              <a:t>Workflow: </a:t>
            </a:r>
            <a:r>
              <a:rPr lang="en-US" b="0" u="none" baseline="0" dirty="0" smtClean="0"/>
              <a:t> coder </a:t>
            </a:r>
            <a:r>
              <a:rPr lang="en-US" b="0" baseline="0" dirty="0" smtClean="0"/>
              <a:t>takes designs from designer, queries from the </a:t>
            </a:r>
            <a:r>
              <a:rPr lang="en-US" b="0" baseline="0" dirty="0" err="1" smtClean="0"/>
              <a:t>dba</a:t>
            </a:r>
            <a:r>
              <a:rPr lang="en-US" b="0" baseline="0" dirty="0" smtClean="0"/>
              <a:t>, put it in the right place within the code, deploys locally &amp; compiles the code, forwards the app(.war) to tester. Tester tests the application through his various testing methods &amp; reports bugs(if any) to coder, by testing on a QA(quality assurance) server. Thereafter the final code is deployed by server admin, network analyst makes the network and makes the data of web-app available to the client. </a:t>
            </a:r>
            <a:endParaRPr lang="en-US" b="0" dirty="0"/>
          </a:p>
        </p:txBody>
      </p:sp>
      <p:sp>
        <p:nvSpPr>
          <p:cNvPr id="4" name="Slide Number Placeholder 3"/>
          <p:cNvSpPr>
            <a:spLocks noGrp="1"/>
          </p:cNvSpPr>
          <p:nvPr>
            <p:ph type="sldNum" sz="quarter" idx="10"/>
          </p:nvPr>
        </p:nvSpPr>
        <p:spPr/>
        <p:txBody>
          <a:bodyPr/>
          <a:lstStyle/>
          <a:p>
            <a:fld id="{8B08BC42-9992-4A1E-AEBA-666EC67C98A9}"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4206360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08BC42-9992-4A1E-AEBA-666EC67C98A9}"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2295406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353C047-8706-4103-BCC7-1C0FF5D1959C}" type="datetime1">
              <a:rPr lang="en-US" smtClean="0"/>
              <a:t>4/26/2012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ADAF09-72CF-4A2E-83D7-6CB0AB478A1F}" type="datetime1">
              <a:rPr lang="en-US" smtClean="0"/>
              <a:t>4/26/2012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D41246-D6C8-453D-A4E7-010E69F9E6DD}" type="datetime1">
              <a:rPr lang="en-US" smtClean="0"/>
              <a:t>4/26/2012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CE0FB74-DC0A-40AF-8CED-599A881EAA4B}" type="datetime1">
              <a:rPr lang="en-US" smtClean="0">
                <a:solidFill>
                  <a:prstClr val="black">
                    <a:tint val="75000"/>
                  </a:prstClr>
                </a:solidFill>
              </a:rPr>
              <a:t>4/26/2012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A937E68-F1CF-4E40-99A3-3DA8230FBFC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838249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A6B9060-220D-4E3B-806A-40B5340C4827}" type="datetime1">
              <a:rPr lang="en-US" smtClean="0">
                <a:solidFill>
                  <a:prstClr val="black">
                    <a:tint val="75000"/>
                  </a:prstClr>
                </a:solidFill>
              </a:rPr>
              <a:t>4/26/2012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A937E68-F1CF-4E40-99A3-3DA8230FBFC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906478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6F620B4-AFAB-4FC8-B82C-1BBC0769091B}" type="datetime1">
              <a:rPr lang="en-US" smtClean="0">
                <a:solidFill>
                  <a:prstClr val="black">
                    <a:tint val="75000"/>
                  </a:prstClr>
                </a:solidFill>
              </a:rPr>
              <a:t>4/26/2012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A937E68-F1CF-4E40-99A3-3DA8230FBFC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0854560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2469AC3-D9F4-472E-B941-71C9F0C1361A}" type="datetime1">
              <a:rPr lang="en-US" smtClean="0">
                <a:solidFill>
                  <a:prstClr val="black">
                    <a:tint val="75000"/>
                  </a:prstClr>
                </a:solidFill>
              </a:rPr>
              <a:t>4/26/2012</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BA937E68-F1CF-4E40-99A3-3DA8230FBFC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7869750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A1DB625-3184-409B-A8AE-F71B8E9B0AD8}" type="datetime1">
              <a:rPr lang="en-US" smtClean="0">
                <a:solidFill>
                  <a:prstClr val="black">
                    <a:tint val="75000"/>
                  </a:prstClr>
                </a:solidFill>
              </a:rPr>
              <a:t>4/26/2012</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BA937E68-F1CF-4E40-99A3-3DA8230FBFC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5821175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5429EFF-79F3-4DCD-A1AC-7FEE43591FB3}" type="datetime1">
              <a:rPr lang="en-US" smtClean="0">
                <a:solidFill>
                  <a:prstClr val="black">
                    <a:tint val="75000"/>
                  </a:prstClr>
                </a:solidFill>
              </a:rPr>
              <a:t>4/26/2012</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BA937E68-F1CF-4E40-99A3-3DA8230FBFC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3651021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D757D3-160A-40E4-A8BC-40F6910C6404}" type="datetime1">
              <a:rPr lang="en-US" smtClean="0">
                <a:solidFill>
                  <a:prstClr val="black">
                    <a:tint val="75000"/>
                  </a:prstClr>
                </a:solidFill>
              </a:rPr>
              <a:t>4/26/2012</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BA937E68-F1CF-4E40-99A3-3DA8230FBFC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8771294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C0522CB-FC0C-4362-83A2-543312227169}" type="datetime1">
              <a:rPr lang="en-US" smtClean="0">
                <a:solidFill>
                  <a:prstClr val="black">
                    <a:tint val="75000"/>
                  </a:prstClr>
                </a:solidFill>
              </a:rPr>
              <a:t>4/26/2012</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BA937E68-F1CF-4E40-99A3-3DA8230FBFC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126856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24C9CF-2346-4F53-B44A-4C380CC18683}" type="datetime1">
              <a:rPr lang="en-US" smtClean="0"/>
              <a:t>4/26/2012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B278D81-071D-48D6-B373-47439AE015AC}" type="datetime1">
              <a:rPr lang="en-US" smtClean="0">
                <a:solidFill>
                  <a:prstClr val="black">
                    <a:tint val="75000"/>
                  </a:prstClr>
                </a:solidFill>
              </a:rPr>
              <a:t>4/26/2012</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BA937E68-F1CF-4E40-99A3-3DA8230FBFC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9719035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1C777F-727C-4179-88F2-56C3ECFCE673}" type="datetime1">
              <a:rPr lang="en-US" smtClean="0">
                <a:solidFill>
                  <a:prstClr val="black">
                    <a:tint val="75000"/>
                  </a:prstClr>
                </a:solidFill>
              </a:rPr>
              <a:t>4/26/2012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A937E68-F1CF-4E40-99A3-3DA8230FBFC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499185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5DD147B-AFC5-4674-9743-AA79FDBA65D8}" type="datetime1">
              <a:rPr lang="en-US" smtClean="0">
                <a:solidFill>
                  <a:prstClr val="black">
                    <a:tint val="75000"/>
                  </a:prstClr>
                </a:solidFill>
              </a:rPr>
              <a:t>4/26/2012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A937E68-F1CF-4E40-99A3-3DA8230FBFC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003995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B1BEC49-F5A3-4499-936E-C250C9CB5F13}" type="datetime1">
              <a:rPr lang="en-US" smtClean="0">
                <a:solidFill>
                  <a:prstClr val="black">
                    <a:tint val="75000"/>
                  </a:prstClr>
                </a:solidFill>
              </a:rPr>
              <a:t>4/26/2012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A937E68-F1CF-4E40-99A3-3DA8230FBFC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6898126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2AAF7B5-D919-41B7-913A-599781EE2FCD}" type="datetime1">
              <a:rPr lang="en-US" smtClean="0">
                <a:solidFill>
                  <a:prstClr val="black">
                    <a:tint val="75000"/>
                  </a:prstClr>
                </a:solidFill>
              </a:rPr>
              <a:t>4/26/2012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A937E68-F1CF-4E40-99A3-3DA8230FBFC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4908396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725172F-15EF-4857-A372-D446BDB04CF5}" type="datetime1">
              <a:rPr lang="en-US" smtClean="0">
                <a:solidFill>
                  <a:prstClr val="black">
                    <a:tint val="75000"/>
                  </a:prstClr>
                </a:solidFill>
              </a:rPr>
              <a:t>4/26/2012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A937E68-F1CF-4E40-99A3-3DA8230FBFC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2791855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42DCCFE-73C4-4A11-9CD5-84DEECBD88D4}" type="datetime1">
              <a:rPr lang="en-US" smtClean="0">
                <a:solidFill>
                  <a:prstClr val="black">
                    <a:tint val="75000"/>
                  </a:prstClr>
                </a:solidFill>
              </a:rPr>
              <a:t>4/26/2012</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BA937E68-F1CF-4E40-99A3-3DA8230FBFC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1727847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7575D97-270D-4E00-87D5-415EE6A71507}" type="datetime1">
              <a:rPr lang="en-US" smtClean="0">
                <a:solidFill>
                  <a:prstClr val="black">
                    <a:tint val="75000"/>
                  </a:prstClr>
                </a:solidFill>
              </a:rPr>
              <a:t>4/26/2012</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BA937E68-F1CF-4E40-99A3-3DA8230FBFC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937087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CE1D556-2766-4D63-B0DD-BCED2491C3A9}" type="datetime1">
              <a:rPr lang="en-US" smtClean="0">
                <a:solidFill>
                  <a:prstClr val="black">
                    <a:tint val="75000"/>
                  </a:prstClr>
                </a:solidFill>
              </a:rPr>
              <a:t>4/26/2012</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BA937E68-F1CF-4E40-99A3-3DA8230FBFC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0908383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46533E-47AC-49CA-A340-374EACA1F8FC}" type="datetime1">
              <a:rPr lang="en-US" smtClean="0">
                <a:solidFill>
                  <a:prstClr val="black">
                    <a:tint val="75000"/>
                  </a:prstClr>
                </a:solidFill>
              </a:rPr>
              <a:t>4/26/2012</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BA937E68-F1CF-4E40-99A3-3DA8230FBFC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557003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014DF7-62A0-484A-9EA9-0CB00544365E}" type="datetime1">
              <a:rPr lang="en-US" smtClean="0"/>
              <a:t>4/26/2012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17B38E-E6FF-4758-8D2B-C0E10EF432BB}" type="datetime1">
              <a:rPr lang="en-US" smtClean="0">
                <a:solidFill>
                  <a:prstClr val="black">
                    <a:tint val="75000"/>
                  </a:prstClr>
                </a:solidFill>
              </a:rPr>
              <a:t>4/26/2012</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BA937E68-F1CF-4E40-99A3-3DA8230FBFC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418120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A81A8F-A993-4423-BE69-8CD046B54903}" type="datetime1">
              <a:rPr lang="en-US" smtClean="0">
                <a:solidFill>
                  <a:prstClr val="black">
                    <a:tint val="75000"/>
                  </a:prstClr>
                </a:solidFill>
              </a:rPr>
              <a:t>4/26/2012</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BA937E68-F1CF-4E40-99A3-3DA8230FBFC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2933953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C4A65E2-B675-4189-8A25-1D35E97F25E4}" type="datetime1">
              <a:rPr lang="en-US" smtClean="0">
                <a:solidFill>
                  <a:prstClr val="black">
                    <a:tint val="75000"/>
                  </a:prstClr>
                </a:solidFill>
              </a:rPr>
              <a:t>4/26/2012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A937E68-F1CF-4E40-99A3-3DA8230FBFC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5693314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A4FD51B-25B1-4ECD-B385-0BB4304764BA}" type="datetime1">
              <a:rPr lang="en-US" smtClean="0">
                <a:solidFill>
                  <a:prstClr val="black">
                    <a:tint val="75000"/>
                  </a:prstClr>
                </a:solidFill>
              </a:rPr>
              <a:t>4/26/2012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A937E68-F1CF-4E40-99A3-3DA8230FBFC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0881703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70013" y="301625"/>
            <a:ext cx="7313612" cy="1143000"/>
          </a:xfrm>
        </p:spPr>
        <p:txBody>
          <a:bodyPr/>
          <a:lstStyle/>
          <a:p>
            <a:r>
              <a:rPr lang="en-US" smtClean="0"/>
              <a:t>Click to edit Master title style</a:t>
            </a:r>
            <a:endParaRPr lang="en-IN"/>
          </a:p>
        </p:txBody>
      </p:sp>
      <p:sp>
        <p:nvSpPr>
          <p:cNvPr id="3" name="Text Placeholder 2"/>
          <p:cNvSpPr>
            <a:spLocks noGrp="1"/>
          </p:cNvSpPr>
          <p:nvPr>
            <p:ph type="body" sz="half" idx="1"/>
          </p:nvPr>
        </p:nvSpPr>
        <p:spPr>
          <a:xfrm>
            <a:off x="1370013" y="1827213"/>
            <a:ext cx="3579812"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5102225" y="1827213"/>
            <a:ext cx="35814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Rectangle 8"/>
          <p:cNvSpPr>
            <a:spLocks noGrp="1" noChangeArrowheads="1"/>
          </p:cNvSpPr>
          <p:nvPr>
            <p:ph type="dt" sz="half" idx="10"/>
          </p:nvPr>
        </p:nvSpPr>
        <p:spPr>
          <a:ln/>
        </p:spPr>
        <p:txBody>
          <a:bodyPr/>
          <a:lstStyle>
            <a:lvl1pPr>
              <a:defRPr/>
            </a:lvl1pPr>
          </a:lstStyle>
          <a:p>
            <a:pPr>
              <a:defRPr/>
            </a:pPr>
            <a:fld id="{280BE948-270F-4155-9C7B-30FF87740821}" type="datetime1">
              <a:rPr lang="en-US" smtClean="0">
                <a:solidFill>
                  <a:prstClr val="black">
                    <a:tint val="75000"/>
                  </a:prstClr>
                </a:solidFill>
              </a:rPr>
              <a:t>4/26/2012</a:t>
            </a:fld>
            <a:endParaRPr lang="en-US">
              <a:solidFill>
                <a:prstClr val="black">
                  <a:tint val="75000"/>
                </a:prstClr>
              </a:solidFill>
            </a:endParaRPr>
          </a:p>
        </p:txBody>
      </p:sp>
      <p:sp>
        <p:nvSpPr>
          <p:cNvPr id="6" name="Rectangle 10"/>
          <p:cNvSpPr>
            <a:spLocks noGrp="1" noChangeArrowheads="1"/>
          </p:cNvSpPr>
          <p:nvPr>
            <p:ph type="sldNum" sz="quarter" idx="11"/>
          </p:nvPr>
        </p:nvSpPr>
        <p:spPr>
          <a:ln/>
        </p:spPr>
        <p:txBody>
          <a:bodyPr/>
          <a:lstStyle>
            <a:lvl1pPr>
              <a:defRPr/>
            </a:lvl1pPr>
          </a:lstStyle>
          <a:p>
            <a:pPr>
              <a:defRPr/>
            </a:pPr>
            <a:fld id="{956E92EC-D72E-4292-B10A-ECDBFF5F43C1}"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4488822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A8D88E0-0E33-48D3-A8D9-B5BACAB981EB}" type="datetime1">
              <a:rPr lang="en-US" smtClean="0">
                <a:solidFill>
                  <a:prstClr val="black">
                    <a:tint val="75000"/>
                  </a:prstClr>
                </a:solidFill>
              </a:rPr>
              <a:t>4/26/2012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811737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C7A878-9D8F-4757-B0B0-B176EE7E4FF7}" type="datetime1">
              <a:rPr lang="en-US" smtClean="0">
                <a:solidFill>
                  <a:prstClr val="black">
                    <a:tint val="75000"/>
                  </a:prstClr>
                </a:solidFill>
              </a:rPr>
              <a:t>4/26/2012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622952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6589505-74CE-42F3-951A-CC69BD1B4063}" type="datetime1">
              <a:rPr lang="en-US" smtClean="0">
                <a:solidFill>
                  <a:prstClr val="black">
                    <a:tint val="75000"/>
                  </a:prstClr>
                </a:solidFill>
              </a:rPr>
              <a:t>4/26/2012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425897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12DC2FB-02DB-4D47-932D-17BD99A02CB3}" type="datetime1">
              <a:rPr lang="en-US" smtClean="0">
                <a:solidFill>
                  <a:prstClr val="black">
                    <a:tint val="75000"/>
                  </a:prstClr>
                </a:solidFill>
              </a:rPr>
              <a:t>4/26/2012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993209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2BC54E1-BF53-432A-A105-8C804FB1E2C0}" type="datetime1">
              <a:rPr lang="en-US" smtClean="0">
                <a:solidFill>
                  <a:prstClr val="black">
                    <a:tint val="75000"/>
                  </a:prstClr>
                </a:solidFill>
              </a:rPr>
              <a:t>4/26/2012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95600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AB197E9-9FF2-4AE7-9AD1-7708EC7DF71E}" type="datetime1">
              <a:rPr lang="en-US" smtClean="0"/>
              <a:t>4/26/2012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A8C5480-9890-46BA-8E22-CB1B61E903B7}" type="datetime1">
              <a:rPr lang="en-US" smtClean="0">
                <a:solidFill>
                  <a:prstClr val="black">
                    <a:tint val="75000"/>
                  </a:prstClr>
                </a:solidFill>
              </a:rPr>
              <a:t>4/26/2012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099694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5683CA-7E41-4496-9C99-4D6E4D302CC3}" type="datetime1">
              <a:rPr lang="en-US" smtClean="0">
                <a:solidFill>
                  <a:prstClr val="black">
                    <a:tint val="75000"/>
                  </a:prstClr>
                </a:solidFill>
              </a:rPr>
              <a:t>4/26/2012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677781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CECD0FB-9F3E-438B-A61C-14EA05CD974F}" type="datetime1">
              <a:rPr lang="en-US" smtClean="0">
                <a:solidFill>
                  <a:prstClr val="black">
                    <a:tint val="75000"/>
                  </a:prstClr>
                </a:solidFill>
              </a:rPr>
              <a:t>4/26/2012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006334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EAF5913-35DA-4F7D-9861-273858C8C839}" type="datetime1">
              <a:rPr lang="en-US" smtClean="0">
                <a:solidFill>
                  <a:prstClr val="black">
                    <a:tint val="75000"/>
                  </a:prstClr>
                </a:solidFill>
              </a:rPr>
              <a:t>4/26/2012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264656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B8B0B3-F7CA-4528-A900-3127E8A1E844}" type="datetime1">
              <a:rPr lang="en-US" smtClean="0">
                <a:solidFill>
                  <a:prstClr val="black">
                    <a:tint val="75000"/>
                  </a:prstClr>
                </a:solidFill>
              </a:rPr>
              <a:t>4/26/2012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3828298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AAA30B3-927E-42EE-8DC2-418B399572E0}" type="datetime1">
              <a:rPr lang="en-US" smtClean="0">
                <a:solidFill>
                  <a:prstClr val="black">
                    <a:tint val="75000"/>
                  </a:prstClr>
                </a:solidFill>
              </a:rPr>
              <a:t>4/26/2012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5414120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359A4A3-40A9-4796-84E6-C57FB72F6192}" type="datetime1">
              <a:rPr lang="en-US" smtClean="0">
                <a:solidFill>
                  <a:prstClr val="black">
                    <a:tint val="75000"/>
                  </a:prstClr>
                </a:solidFill>
              </a:rPr>
              <a:t>4/26/2012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A937E68-F1CF-4E40-99A3-3DA8230FBFC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885595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DBF4A0-0F9A-4C3F-8CE7-666F4773B36C}" type="datetime1">
              <a:rPr lang="en-US" smtClean="0">
                <a:solidFill>
                  <a:prstClr val="black">
                    <a:tint val="75000"/>
                  </a:prstClr>
                </a:solidFill>
              </a:rPr>
              <a:t>4/26/2012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A937E68-F1CF-4E40-99A3-3DA8230FBFC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9955580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5D73A87-6231-4699-AC2D-3338781E8B71}" type="datetime1">
              <a:rPr lang="en-US" smtClean="0">
                <a:solidFill>
                  <a:prstClr val="black">
                    <a:tint val="75000"/>
                  </a:prstClr>
                </a:solidFill>
              </a:rPr>
              <a:t>4/26/2012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A937E68-F1CF-4E40-99A3-3DA8230FBFC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8714126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5BDE18A-B0AB-4EFF-9143-7545A50A9ED6}" type="datetime1">
              <a:rPr lang="en-US" smtClean="0">
                <a:solidFill>
                  <a:prstClr val="black">
                    <a:tint val="75000"/>
                  </a:prstClr>
                </a:solidFill>
              </a:rPr>
              <a:t>4/26/2012</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BA937E68-F1CF-4E40-99A3-3DA8230FBFC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95947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8998BFF-308C-417B-A80C-CCED7D2FBCCE}" type="datetime1">
              <a:rPr lang="en-US" smtClean="0"/>
              <a:t>4/26/2012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84F5E25-3629-4876-9932-B5E3236852E7}" type="datetime1">
              <a:rPr lang="en-US" smtClean="0">
                <a:solidFill>
                  <a:prstClr val="black">
                    <a:tint val="75000"/>
                  </a:prstClr>
                </a:solidFill>
              </a:rPr>
              <a:t>4/26/2012</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BA937E68-F1CF-4E40-99A3-3DA8230FBFC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2929145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6C51A25-F150-469C-BA0F-360787C3D61B}" type="datetime1">
              <a:rPr lang="en-US" smtClean="0">
                <a:solidFill>
                  <a:prstClr val="black">
                    <a:tint val="75000"/>
                  </a:prstClr>
                </a:solidFill>
              </a:rPr>
              <a:t>4/26/2012</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BA937E68-F1CF-4E40-99A3-3DA8230FBFC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11713854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F28F9F-C371-46C4-B68D-56697C2F051C}" type="datetime1">
              <a:rPr lang="en-US" smtClean="0">
                <a:solidFill>
                  <a:prstClr val="black">
                    <a:tint val="75000"/>
                  </a:prstClr>
                </a:solidFill>
              </a:rPr>
              <a:t>4/26/2012</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BA937E68-F1CF-4E40-99A3-3DA8230FBFC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552394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891B68D-8A78-464E-AD93-614E28DF14A8}" type="datetime1">
              <a:rPr lang="en-US" smtClean="0">
                <a:solidFill>
                  <a:prstClr val="black">
                    <a:tint val="75000"/>
                  </a:prstClr>
                </a:solidFill>
              </a:rPr>
              <a:t>4/26/2012</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BA937E68-F1CF-4E40-99A3-3DA8230FBFC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085987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93DA8C7-B226-4117-8789-A32575BA631C}" type="datetime1">
              <a:rPr lang="en-US" smtClean="0">
                <a:solidFill>
                  <a:prstClr val="black">
                    <a:tint val="75000"/>
                  </a:prstClr>
                </a:solidFill>
              </a:rPr>
              <a:t>4/26/2012</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BA937E68-F1CF-4E40-99A3-3DA8230FBFC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5241209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E5D6F36-F423-4618-8716-DFCC12EAE635}" type="datetime1">
              <a:rPr lang="en-US" smtClean="0">
                <a:solidFill>
                  <a:prstClr val="black">
                    <a:tint val="75000"/>
                  </a:prstClr>
                </a:solidFill>
              </a:rPr>
              <a:t>4/26/2012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A937E68-F1CF-4E40-99A3-3DA8230FBFC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53690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9F2A52C-D606-4A5D-BFA8-27F2A05C3DA7}" type="datetime1">
              <a:rPr lang="en-US" smtClean="0">
                <a:solidFill>
                  <a:prstClr val="black">
                    <a:tint val="75000"/>
                  </a:prstClr>
                </a:solidFill>
              </a:rPr>
              <a:t>4/26/2012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A937E68-F1CF-4E40-99A3-3DA8230FBFC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18680834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70013" y="301625"/>
            <a:ext cx="7313612" cy="1143000"/>
          </a:xfrm>
        </p:spPr>
        <p:txBody>
          <a:bodyPr/>
          <a:lstStyle/>
          <a:p>
            <a:r>
              <a:rPr lang="en-US" smtClean="0"/>
              <a:t>Click to edit Master title style</a:t>
            </a:r>
            <a:endParaRPr lang="en-IN"/>
          </a:p>
        </p:txBody>
      </p:sp>
      <p:sp>
        <p:nvSpPr>
          <p:cNvPr id="3" name="Text Placeholder 2"/>
          <p:cNvSpPr>
            <a:spLocks noGrp="1"/>
          </p:cNvSpPr>
          <p:nvPr>
            <p:ph type="body" sz="half" idx="1"/>
          </p:nvPr>
        </p:nvSpPr>
        <p:spPr>
          <a:xfrm>
            <a:off x="1370013" y="1827213"/>
            <a:ext cx="3579812"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5102225" y="1827213"/>
            <a:ext cx="35814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Rectangle 8"/>
          <p:cNvSpPr>
            <a:spLocks noGrp="1" noChangeArrowheads="1"/>
          </p:cNvSpPr>
          <p:nvPr>
            <p:ph type="dt" sz="half" idx="10"/>
          </p:nvPr>
        </p:nvSpPr>
        <p:spPr>
          <a:ln/>
        </p:spPr>
        <p:txBody>
          <a:bodyPr/>
          <a:lstStyle>
            <a:lvl1pPr>
              <a:defRPr/>
            </a:lvl1pPr>
          </a:lstStyle>
          <a:p>
            <a:pPr>
              <a:defRPr/>
            </a:pPr>
            <a:fld id="{371F4612-D0D7-42C2-B147-B05D44FFC823}" type="datetime1">
              <a:rPr lang="en-US" smtClean="0">
                <a:solidFill>
                  <a:prstClr val="black">
                    <a:tint val="75000"/>
                  </a:prstClr>
                </a:solidFill>
              </a:rPr>
              <a:t>4/26/2012</a:t>
            </a:fld>
            <a:endParaRPr lang="en-US">
              <a:solidFill>
                <a:prstClr val="black">
                  <a:tint val="75000"/>
                </a:prstClr>
              </a:solidFill>
            </a:endParaRPr>
          </a:p>
        </p:txBody>
      </p:sp>
      <p:sp>
        <p:nvSpPr>
          <p:cNvPr id="6" name="Rectangle 10"/>
          <p:cNvSpPr>
            <a:spLocks noGrp="1" noChangeArrowheads="1"/>
          </p:cNvSpPr>
          <p:nvPr>
            <p:ph type="sldNum" sz="quarter" idx="11"/>
          </p:nvPr>
        </p:nvSpPr>
        <p:spPr>
          <a:ln/>
        </p:spPr>
        <p:txBody>
          <a:bodyPr/>
          <a:lstStyle>
            <a:lvl1pPr>
              <a:defRPr/>
            </a:lvl1pPr>
          </a:lstStyle>
          <a:p>
            <a:pPr>
              <a:defRPr/>
            </a:pPr>
            <a:fld id="{956E92EC-D72E-4292-B10A-ECDBFF5F43C1}"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82052589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AE07CA83-0F67-45C3-B8E6-3201BD9FF84B}" type="datetime1">
              <a:rPr lang="en-US" smtClean="0">
                <a:solidFill>
                  <a:prstClr val="black">
                    <a:tint val="75000"/>
                  </a:prstClr>
                </a:solidFill>
              </a:rPr>
              <a:t>4/26/2012</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C377E497-3F80-4F53-B248-E5327C6C8DF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62892984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9281C6E-F702-42EE-81B4-1CF015301AAC}" type="datetime1">
              <a:rPr lang="en-US" smtClean="0">
                <a:solidFill>
                  <a:prstClr val="black">
                    <a:tint val="75000"/>
                  </a:prstClr>
                </a:solidFill>
              </a:rPr>
              <a:t>4/26/2012</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C377E497-3F80-4F53-B248-E5327C6C8DF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199938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2503B59-0FAC-496E-B407-724763172644}" type="datetime1">
              <a:rPr lang="en-US" smtClean="0"/>
              <a:t>4/26/2012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3D9783D-F5D3-48E3-A781-91AB7093CFD1}" type="datetime1">
              <a:rPr lang="en-US" smtClean="0">
                <a:solidFill>
                  <a:prstClr val="black">
                    <a:tint val="75000"/>
                  </a:prstClr>
                </a:solidFill>
              </a:rPr>
              <a:t>4/26/2012</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C377E497-3F80-4F53-B248-E5327C6C8DF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96614084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45FC11DD-C66F-4F50-AE28-BFD757E1F631}" type="datetime1">
              <a:rPr lang="en-US" smtClean="0">
                <a:solidFill>
                  <a:prstClr val="black">
                    <a:tint val="75000"/>
                  </a:prstClr>
                </a:solidFill>
              </a:rPr>
              <a:t>4/26/2012</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C377E497-3F80-4F53-B248-E5327C6C8DF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3648671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E3CD47EB-E5B5-4CC8-8BB7-1D99D8CF1720}" type="datetime1">
              <a:rPr lang="en-US" smtClean="0">
                <a:solidFill>
                  <a:prstClr val="black">
                    <a:tint val="75000"/>
                  </a:prstClr>
                </a:solidFill>
              </a:rPr>
              <a:t>4/26/2012</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C377E497-3F80-4F53-B248-E5327C6C8DF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17408724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97BA917B-6B2E-4F14-96EC-BE7E1F52183D}" type="datetime1">
              <a:rPr lang="en-US" smtClean="0">
                <a:solidFill>
                  <a:prstClr val="black">
                    <a:tint val="75000"/>
                  </a:prstClr>
                </a:solidFill>
              </a:rPr>
              <a:t>4/26/2012</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C377E497-3F80-4F53-B248-E5327C6C8DF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50365326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EDED67-7AA3-4D2C-861C-39CE8F82132A}" type="datetime1">
              <a:rPr lang="en-US" smtClean="0">
                <a:solidFill>
                  <a:prstClr val="black">
                    <a:tint val="75000"/>
                  </a:prstClr>
                </a:solidFill>
              </a:rPr>
              <a:t>4/26/2012</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C377E497-3F80-4F53-B248-E5327C6C8DF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30228430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1CE950-B2F2-4BED-8134-1C7DB99AFFFE}" type="datetime1">
              <a:rPr lang="en-US" smtClean="0">
                <a:solidFill>
                  <a:prstClr val="black">
                    <a:tint val="75000"/>
                  </a:prstClr>
                </a:solidFill>
              </a:rPr>
              <a:t>4/26/2012</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C377E497-3F80-4F53-B248-E5327C6C8DF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34130953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896F8CE-AFA6-4D39-A4EC-0835DCDCBA89}" type="datetime1">
              <a:rPr lang="en-US" smtClean="0">
                <a:solidFill>
                  <a:prstClr val="black">
                    <a:tint val="75000"/>
                  </a:prstClr>
                </a:solidFill>
              </a:rPr>
              <a:t>4/26/2012</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C377E497-3F80-4F53-B248-E5327C6C8DF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73772444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32D0817-3B05-4958-B174-04D2FD9AA97D}" type="datetime1">
              <a:rPr lang="en-US" smtClean="0">
                <a:solidFill>
                  <a:prstClr val="black">
                    <a:tint val="75000"/>
                  </a:prstClr>
                </a:solidFill>
              </a:rPr>
              <a:t>4/26/2012</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C377E497-3F80-4F53-B248-E5327C6C8DF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91156373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E706DF9-AB21-4077-817A-A58C15DFCA92}" type="datetime1">
              <a:rPr lang="en-US" smtClean="0">
                <a:solidFill>
                  <a:prstClr val="black">
                    <a:tint val="75000"/>
                  </a:prstClr>
                </a:solidFill>
              </a:rPr>
              <a:t>4/26/2012</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C377E497-3F80-4F53-B248-E5327C6C8DF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91714734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B98FFF6-1029-4296-9A98-7CF43031D504}" type="datetimeFigureOut">
              <a:rPr lang="en-US" smtClean="0">
                <a:solidFill>
                  <a:prstClr val="black">
                    <a:tint val="75000"/>
                  </a:prstClr>
                </a:solidFill>
              </a:rPr>
              <a:pPr/>
              <a:t>4/26/2012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A937E68-F1CF-4E40-99A3-3DA8230FBFC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089597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D4FEA-47D2-49A5-B826-EC9EC93D2AA2}" type="datetime1">
              <a:rPr lang="en-US" smtClean="0"/>
              <a:t>4/26/2012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B98FFF6-1029-4296-9A98-7CF43031D504}" type="datetimeFigureOut">
              <a:rPr lang="en-US" smtClean="0">
                <a:solidFill>
                  <a:prstClr val="black">
                    <a:tint val="75000"/>
                  </a:prstClr>
                </a:solidFill>
              </a:rPr>
              <a:pPr/>
              <a:t>4/26/2012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A937E68-F1CF-4E40-99A3-3DA8230FBFC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21787256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B98FFF6-1029-4296-9A98-7CF43031D504}" type="datetimeFigureOut">
              <a:rPr lang="en-US" smtClean="0">
                <a:solidFill>
                  <a:prstClr val="black">
                    <a:tint val="75000"/>
                  </a:prstClr>
                </a:solidFill>
              </a:rPr>
              <a:pPr/>
              <a:t>4/26/2012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A937E68-F1CF-4E40-99A3-3DA8230FBFC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71473792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B98FFF6-1029-4296-9A98-7CF43031D504}" type="datetimeFigureOut">
              <a:rPr lang="en-US" smtClean="0">
                <a:solidFill>
                  <a:prstClr val="black">
                    <a:tint val="75000"/>
                  </a:prstClr>
                </a:solidFill>
              </a:rPr>
              <a:pPr/>
              <a:t>4/26/2012</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BA937E68-F1CF-4E40-99A3-3DA8230FBFC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5032795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B98FFF6-1029-4296-9A98-7CF43031D504}" type="datetimeFigureOut">
              <a:rPr lang="en-US" smtClean="0">
                <a:solidFill>
                  <a:prstClr val="black">
                    <a:tint val="75000"/>
                  </a:prstClr>
                </a:solidFill>
              </a:rPr>
              <a:pPr/>
              <a:t>4/26/2012</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BA937E68-F1CF-4E40-99A3-3DA8230FBFC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7235312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B98FFF6-1029-4296-9A98-7CF43031D504}" type="datetimeFigureOut">
              <a:rPr lang="en-US" smtClean="0">
                <a:solidFill>
                  <a:prstClr val="black">
                    <a:tint val="75000"/>
                  </a:prstClr>
                </a:solidFill>
              </a:rPr>
              <a:pPr/>
              <a:t>4/26/2012</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BA937E68-F1CF-4E40-99A3-3DA8230FBFC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590113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98FFF6-1029-4296-9A98-7CF43031D504}" type="datetimeFigureOut">
              <a:rPr lang="en-US" smtClean="0">
                <a:solidFill>
                  <a:prstClr val="black">
                    <a:tint val="75000"/>
                  </a:prstClr>
                </a:solidFill>
              </a:rPr>
              <a:pPr/>
              <a:t>4/26/2012</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BA937E68-F1CF-4E40-99A3-3DA8230FBFC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43302936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98FFF6-1029-4296-9A98-7CF43031D504}" type="datetimeFigureOut">
              <a:rPr lang="en-US" smtClean="0">
                <a:solidFill>
                  <a:prstClr val="black">
                    <a:tint val="75000"/>
                  </a:prstClr>
                </a:solidFill>
              </a:rPr>
              <a:pPr/>
              <a:t>4/26/2012</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BA937E68-F1CF-4E40-99A3-3DA8230FBFC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73284272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98FFF6-1029-4296-9A98-7CF43031D504}" type="datetimeFigureOut">
              <a:rPr lang="en-US" smtClean="0">
                <a:solidFill>
                  <a:prstClr val="black">
                    <a:tint val="75000"/>
                  </a:prstClr>
                </a:solidFill>
              </a:rPr>
              <a:pPr/>
              <a:t>4/26/2012</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BA937E68-F1CF-4E40-99A3-3DA8230FBFC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2129176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B98FFF6-1029-4296-9A98-7CF43031D504}" type="datetimeFigureOut">
              <a:rPr lang="en-US" smtClean="0">
                <a:solidFill>
                  <a:prstClr val="black">
                    <a:tint val="75000"/>
                  </a:prstClr>
                </a:solidFill>
              </a:rPr>
              <a:pPr/>
              <a:t>4/26/2012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A937E68-F1CF-4E40-99A3-3DA8230FBFC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75771333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B98FFF6-1029-4296-9A98-7CF43031D504}" type="datetimeFigureOut">
              <a:rPr lang="en-US" smtClean="0">
                <a:solidFill>
                  <a:prstClr val="black">
                    <a:tint val="75000"/>
                  </a:prstClr>
                </a:solidFill>
              </a:rPr>
              <a:pPr/>
              <a:t>4/26/2012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A937E68-F1CF-4E40-99A3-3DA8230FBFC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265060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7ECC3A-F72D-4762-BE23-B8882E801541}" type="datetime1">
              <a:rPr lang="en-US" smtClean="0"/>
              <a:t>4/26/2012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70013" y="301625"/>
            <a:ext cx="7313612" cy="1143000"/>
          </a:xfrm>
        </p:spPr>
        <p:txBody>
          <a:bodyPr/>
          <a:lstStyle/>
          <a:p>
            <a:r>
              <a:rPr lang="en-US" smtClean="0"/>
              <a:t>Click to edit Master title style</a:t>
            </a:r>
            <a:endParaRPr lang="en-IN"/>
          </a:p>
        </p:txBody>
      </p:sp>
      <p:sp>
        <p:nvSpPr>
          <p:cNvPr id="3" name="Text Placeholder 2"/>
          <p:cNvSpPr>
            <a:spLocks noGrp="1"/>
          </p:cNvSpPr>
          <p:nvPr>
            <p:ph type="body" sz="half" idx="1"/>
          </p:nvPr>
        </p:nvSpPr>
        <p:spPr>
          <a:xfrm>
            <a:off x="1370013" y="1827213"/>
            <a:ext cx="3579812"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5102225" y="1827213"/>
            <a:ext cx="35814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Rectangle 8"/>
          <p:cNvSpPr>
            <a:spLocks noGrp="1" noChangeArrowheads="1"/>
          </p:cNvSpPr>
          <p:nvPr>
            <p:ph type="dt" sz="half" idx="10"/>
          </p:nvPr>
        </p:nvSpPr>
        <p:spPr>
          <a:ln/>
        </p:spPr>
        <p:txBody>
          <a:bodyPr/>
          <a:lstStyle>
            <a:lvl1pPr>
              <a:defRPr/>
            </a:lvl1pPr>
          </a:lstStyle>
          <a:p>
            <a:pPr>
              <a:defRPr/>
            </a:pPr>
            <a:r>
              <a:rPr lang="en-US">
                <a:solidFill>
                  <a:prstClr val="black">
                    <a:tint val="75000"/>
                  </a:prstClr>
                </a:solidFill>
              </a:rPr>
              <a:t>Last Update: 5/15/06</a:t>
            </a:r>
          </a:p>
        </p:txBody>
      </p:sp>
      <p:sp>
        <p:nvSpPr>
          <p:cNvPr id="6" name="Rectangle 10"/>
          <p:cNvSpPr>
            <a:spLocks noGrp="1" noChangeArrowheads="1"/>
          </p:cNvSpPr>
          <p:nvPr>
            <p:ph type="sldNum" sz="quarter" idx="11"/>
          </p:nvPr>
        </p:nvSpPr>
        <p:spPr>
          <a:ln/>
        </p:spPr>
        <p:txBody>
          <a:bodyPr/>
          <a:lstStyle>
            <a:lvl1pPr>
              <a:defRPr/>
            </a:lvl1pPr>
          </a:lstStyle>
          <a:p>
            <a:pPr>
              <a:defRPr/>
            </a:pPr>
            <a:fld id="{956E92EC-D72E-4292-B10A-ECDBFF5F43C1}"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053520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13E1A7-78CC-413F-9F49-AEBB3D76A213}" type="datetime1">
              <a:rPr lang="en-US" smtClean="0"/>
              <a:t>4/26/2012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image" Target="../media/image1.jpg"/><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5.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6.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theme" Target="../theme/theme7.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604F43-7176-4645-9540-BAC3D9A7FA3A}" type="datetime1">
              <a:rPr lang="en-US" smtClean="0"/>
              <a:t>4/26/2012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3E6D63-8BCB-4E88-B971-558661EF92F2}" type="datetime1">
              <a:rPr lang="en-US" smtClean="0">
                <a:solidFill>
                  <a:prstClr val="black">
                    <a:tint val="75000"/>
                  </a:prstClr>
                </a:solidFill>
              </a:rPr>
              <a:t>4/26/2012</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937E68-F1CF-4E40-99A3-3DA8230FBFC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570719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16361F-0C3A-4A84-9ED1-0A519CFE2D56}" type="datetime1">
              <a:rPr lang="en-US" smtClean="0">
                <a:solidFill>
                  <a:prstClr val="black">
                    <a:tint val="75000"/>
                  </a:prstClr>
                </a:solidFill>
              </a:rPr>
              <a:t>4/26/2012</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937E68-F1CF-4E40-99A3-3DA8230FBFC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5323278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3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7FE926-2459-4633-8935-706708B60DFC}" type="datetime1">
              <a:rPr lang="en-US" smtClean="0">
                <a:solidFill>
                  <a:prstClr val="black">
                    <a:tint val="75000"/>
                  </a:prstClr>
                </a:solidFill>
              </a:rPr>
              <a:t>4/26/2012</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69756479"/>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55E4DB-1CE1-47FD-B069-0658EA70202C}" type="datetime1">
              <a:rPr lang="en-US" smtClean="0">
                <a:solidFill>
                  <a:prstClr val="black">
                    <a:tint val="75000"/>
                  </a:prstClr>
                </a:solidFill>
              </a:rPr>
              <a:t>4/26/2012</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937E68-F1CF-4E40-99A3-3DA8230FBFC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233733760"/>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380030-8EE9-4EF1-AA5C-08F547C23DED}" type="datetime1">
              <a:rPr lang="en-US" smtClean="0">
                <a:solidFill>
                  <a:prstClr val="black">
                    <a:tint val="75000"/>
                  </a:prstClr>
                </a:solidFill>
              </a:rPr>
              <a:t>4/26/2012</a:t>
            </a:fld>
            <a:endParaRPr lang="en-IN">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77E497-3F80-4F53-B248-E5327C6C8DF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735307616"/>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98FFF6-1029-4296-9A98-7CF43031D504}" type="datetimeFigureOut">
              <a:rPr lang="en-US" smtClean="0">
                <a:solidFill>
                  <a:prstClr val="black">
                    <a:tint val="75000"/>
                  </a:prstClr>
                </a:solidFill>
              </a:rPr>
              <a:pPr/>
              <a:t>4/26/2012</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937E68-F1CF-4E40-99A3-3DA8230FBFC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752992467"/>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audio" Target="../media/audio1.wav"/><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jpe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9.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59.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59.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59.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9.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59.xml"/></Relationships>
</file>

<file path=ppt/slides/_rels/slide2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9.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9.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9.xml"/></Relationships>
</file>

<file path=ppt/slides/_rels/slide6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9.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9.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9.xml"/></Relationships>
</file>

<file path=ppt/slides/_rels/slide6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8.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79639" y="0"/>
            <a:ext cx="184730" cy="923330"/>
          </a:xfrm>
          <a:prstGeom prst="rect">
            <a:avLst/>
          </a:prstGeom>
          <a:noFill/>
        </p:spPr>
        <p:txBody>
          <a:bodyPr wrap="none" lIns="91440" tIns="45720" rIns="91440" bIns="4572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endParaRPr lang="en-US" sz="5400" b="1" dirty="0" smtClean="0">
              <a:ln>
                <a:prstDash val="solid"/>
              </a:ln>
              <a:gradFill rotWithShape="1">
                <a:gsLst>
                  <a:gs pos="0">
                    <a:srgbClr val="8064A2">
                      <a:tint val="70000"/>
                      <a:satMod val="200000"/>
                    </a:srgbClr>
                  </a:gs>
                  <a:gs pos="40000">
                    <a:srgbClr val="8064A2">
                      <a:tint val="90000"/>
                      <a:satMod val="130000"/>
                    </a:srgbClr>
                  </a:gs>
                  <a:gs pos="50000">
                    <a:srgbClr val="8064A2">
                      <a:tint val="90000"/>
                      <a:satMod val="130000"/>
                    </a:srgbClr>
                  </a:gs>
                  <a:gs pos="68000">
                    <a:srgbClr val="8064A2">
                      <a:tint val="90000"/>
                      <a:satMod val="130000"/>
                    </a:srgbClr>
                  </a:gs>
                  <a:gs pos="100000">
                    <a:srgbClr val="8064A2">
                      <a:tint val="70000"/>
                      <a:satMod val="200000"/>
                    </a:srgbClr>
                  </a:gs>
                </a:gsLst>
                <a:lin ang="5400000"/>
              </a:gradFill>
              <a:effectLst>
                <a:outerShdw blurRad="88000" dist="50800" dir="5040000" algn="tl">
                  <a:srgbClr val="8064A2">
                    <a:tint val="80000"/>
                    <a:satMod val="250000"/>
                    <a:alpha val="45000"/>
                  </a:srgbClr>
                </a:outerShdw>
              </a:effectLst>
              <a:latin typeface="Cambria" pitchFamily="18" charset="0"/>
            </a:endParaRPr>
          </a:p>
        </p:txBody>
      </p:sp>
      <p:sp>
        <p:nvSpPr>
          <p:cNvPr id="3" name="Rectangle 2"/>
          <p:cNvSpPr/>
          <p:nvPr/>
        </p:nvSpPr>
        <p:spPr>
          <a:xfrm>
            <a:off x="304800" y="0"/>
            <a:ext cx="8686800" cy="7417415"/>
          </a:xfrm>
          <a:prstGeom prst="rect">
            <a:avLst/>
          </a:prstGeom>
        </p:spPr>
        <p:txBody>
          <a:bodyPr wrap="square">
            <a:spAutoFit/>
          </a:bodyPr>
          <a:lstStyle/>
          <a:p>
            <a:pPr algn="ctr"/>
            <a:r>
              <a:rPr lang="en-US" sz="2800" b="1" dirty="0">
                <a:solidFill>
                  <a:prstClr val="black"/>
                </a:solidFill>
                <a:latin typeface="Cambria" pitchFamily="18" charset="0"/>
              </a:rPr>
              <a:t>“IT Spark Corporation </a:t>
            </a:r>
            <a:r>
              <a:rPr lang="en-US" sz="2800" b="1" dirty="0" smtClean="0">
                <a:solidFill>
                  <a:prstClr val="black"/>
                </a:solidFill>
                <a:latin typeface="Cambria" pitchFamily="18" charset="0"/>
              </a:rPr>
              <a:t>– a Career </a:t>
            </a:r>
            <a:r>
              <a:rPr lang="en-US" sz="2800" b="1" dirty="0">
                <a:solidFill>
                  <a:prstClr val="black"/>
                </a:solidFill>
                <a:latin typeface="Cambria" pitchFamily="18" charset="0"/>
              </a:rPr>
              <a:t>Services Enterprise”</a:t>
            </a:r>
          </a:p>
          <a:p>
            <a:pPr algn="ctr"/>
            <a:endParaRPr lang="en-US" b="1" i="1" dirty="0">
              <a:solidFill>
                <a:prstClr val="black"/>
              </a:solidFill>
              <a:latin typeface="Cambria" pitchFamily="18" charset="0"/>
            </a:endParaRPr>
          </a:p>
          <a:p>
            <a:pPr algn="ctr"/>
            <a:r>
              <a:rPr lang="en-US" sz="1400" b="1" i="1" dirty="0" smtClean="0">
                <a:solidFill>
                  <a:prstClr val="black"/>
                </a:solidFill>
                <a:latin typeface="Cambria" pitchFamily="18" charset="0"/>
              </a:rPr>
              <a:t>Submitted </a:t>
            </a:r>
            <a:r>
              <a:rPr lang="en-US" sz="1400" b="1" i="1" dirty="0">
                <a:solidFill>
                  <a:prstClr val="black"/>
                </a:solidFill>
                <a:latin typeface="Cambria" pitchFamily="18" charset="0"/>
              </a:rPr>
              <a:t>in </a:t>
            </a:r>
            <a:r>
              <a:rPr lang="en-US" sz="1400" b="1" i="1" dirty="0" smtClean="0">
                <a:solidFill>
                  <a:prstClr val="black"/>
                </a:solidFill>
                <a:latin typeface="Cambria" pitchFamily="18" charset="0"/>
              </a:rPr>
              <a:t>fulfillment </a:t>
            </a:r>
            <a:r>
              <a:rPr lang="en-US" sz="1400" b="1" i="1" dirty="0">
                <a:solidFill>
                  <a:prstClr val="black"/>
                </a:solidFill>
                <a:latin typeface="Cambria" pitchFamily="18" charset="0"/>
              </a:rPr>
              <a:t>of </a:t>
            </a:r>
            <a:r>
              <a:rPr lang="en-US" sz="1400" b="1" i="1" dirty="0" smtClean="0">
                <a:solidFill>
                  <a:prstClr val="black"/>
                </a:solidFill>
                <a:latin typeface="Cambria" pitchFamily="18" charset="0"/>
              </a:rPr>
              <a:t>the award </a:t>
            </a:r>
            <a:r>
              <a:rPr lang="en-US" sz="1400" b="1" i="1" dirty="0">
                <a:solidFill>
                  <a:prstClr val="black"/>
                </a:solidFill>
                <a:latin typeface="Cambria" pitchFamily="18" charset="0"/>
              </a:rPr>
              <a:t>of </a:t>
            </a:r>
            <a:r>
              <a:rPr lang="en-US" sz="1400" b="1" i="1" dirty="0" smtClean="0">
                <a:solidFill>
                  <a:prstClr val="black"/>
                </a:solidFill>
                <a:latin typeface="Cambria" pitchFamily="18" charset="0"/>
              </a:rPr>
              <a:t> the degree </a:t>
            </a:r>
            <a:r>
              <a:rPr lang="en-US" sz="1400" b="1" i="1" dirty="0">
                <a:solidFill>
                  <a:prstClr val="black"/>
                </a:solidFill>
                <a:latin typeface="Cambria" pitchFamily="18" charset="0"/>
              </a:rPr>
              <a:t>of</a:t>
            </a:r>
            <a:endParaRPr lang="en-IN" sz="1400" dirty="0">
              <a:solidFill>
                <a:prstClr val="black"/>
              </a:solidFill>
              <a:latin typeface="Cambria" pitchFamily="18" charset="0"/>
            </a:endParaRPr>
          </a:p>
          <a:p>
            <a:pPr algn="ctr"/>
            <a:r>
              <a:rPr lang="en-US" sz="1400" b="1" i="1" dirty="0">
                <a:solidFill>
                  <a:prstClr val="black"/>
                </a:solidFill>
                <a:latin typeface="Cambria" pitchFamily="18" charset="0"/>
              </a:rPr>
              <a:t>Bachelor of technology</a:t>
            </a:r>
            <a:endParaRPr lang="en-IN" sz="1400" dirty="0">
              <a:solidFill>
                <a:prstClr val="black"/>
              </a:solidFill>
              <a:latin typeface="Cambria" pitchFamily="18" charset="0"/>
            </a:endParaRPr>
          </a:p>
          <a:p>
            <a:pPr algn="ctr"/>
            <a:r>
              <a:rPr lang="en-US" sz="1400" b="1" i="1" dirty="0">
                <a:solidFill>
                  <a:prstClr val="black"/>
                </a:solidFill>
                <a:latin typeface="Cambria" pitchFamily="18" charset="0"/>
              </a:rPr>
              <a:t>in</a:t>
            </a:r>
            <a:endParaRPr lang="en-IN" sz="1400" dirty="0">
              <a:solidFill>
                <a:prstClr val="black"/>
              </a:solidFill>
              <a:latin typeface="Cambria" pitchFamily="18" charset="0"/>
            </a:endParaRPr>
          </a:p>
          <a:p>
            <a:pPr algn="ctr"/>
            <a:r>
              <a:rPr lang="en-US" sz="1400" b="1" i="1" dirty="0" smtClean="0">
                <a:solidFill>
                  <a:prstClr val="black"/>
                </a:solidFill>
                <a:latin typeface="Cambria" pitchFamily="18" charset="0"/>
              </a:rPr>
              <a:t>Information Technology</a:t>
            </a:r>
            <a:r>
              <a:rPr lang="en-US" sz="1400" b="1" i="1" dirty="0">
                <a:solidFill>
                  <a:prstClr val="black"/>
                </a:solidFill>
                <a:latin typeface="Cambria" pitchFamily="18" charset="0"/>
              </a:rPr>
              <a:t> </a:t>
            </a:r>
            <a:endParaRPr lang="en-IN" sz="1400" dirty="0">
              <a:solidFill>
                <a:prstClr val="black"/>
              </a:solidFill>
              <a:latin typeface="Cambria" pitchFamily="18" charset="0"/>
            </a:endParaRPr>
          </a:p>
          <a:p>
            <a:pPr algn="ctr"/>
            <a:r>
              <a:rPr lang="en-US" sz="1400" b="1" dirty="0">
                <a:solidFill>
                  <a:prstClr val="black"/>
                </a:solidFill>
                <a:latin typeface="Cambria" pitchFamily="18" charset="0"/>
              </a:rPr>
              <a:t> </a:t>
            </a:r>
            <a:endParaRPr lang="en-US" sz="1400" b="1" dirty="0" smtClean="0">
              <a:solidFill>
                <a:prstClr val="black"/>
              </a:solidFill>
              <a:latin typeface="Cambria" pitchFamily="18" charset="0"/>
            </a:endParaRPr>
          </a:p>
          <a:p>
            <a:pPr algn="ctr"/>
            <a:endParaRPr lang="en-IN" sz="1400" dirty="0">
              <a:solidFill>
                <a:prstClr val="black"/>
              </a:solidFill>
              <a:latin typeface="Cambria" pitchFamily="18" charset="0"/>
            </a:endParaRPr>
          </a:p>
          <a:p>
            <a:pPr algn="ctr"/>
            <a:r>
              <a:rPr lang="en-US" sz="1400" dirty="0">
                <a:solidFill>
                  <a:prstClr val="black"/>
                </a:solidFill>
                <a:latin typeface="Cambria" pitchFamily="18" charset="0"/>
              </a:rPr>
              <a:t>Submitted By</a:t>
            </a:r>
            <a:r>
              <a:rPr lang="en-US" sz="1400" dirty="0" smtClean="0">
                <a:solidFill>
                  <a:prstClr val="black"/>
                </a:solidFill>
                <a:latin typeface="Cambria" pitchFamily="18" charset="0"/>
              </a:rPr>
              <a:t>:</a:t>
            </a:r>
          </a:p>
          <a:p>
            <a:pPr algn="ctr"/>
            <a:endParaRPr lang="en-US" sz="1400" dirty="0" smtClean="0">
              <a:solidFill>
                <a:prstClr val="black"/>
              </a:solidFill>
              <a:latin typeface="Cambria" pitchFamily="18" charset="0"/>
            </a:endParaRPr>
          </a:p>
          <a:p>
            <a:pPr algn="ctr"/>
            <a:r>
              <a:rPr lang="en-US" sz="1400" dirty="0">
                <a:solidFill>
                  <a:prstClr val="black"/>
                </a:solidFill>
                <a:latin typeface="Cambria" pitchFamily="18" charset="0"/>
              </a:rPr>
              <a:t> </a:t>
            </a:r>
            <a:r>
              <a:rPr lang="en-US" sz="1400" b="1" dirty="0" err="1" smtClean="0">
                <a:solidFill>
                  <a:prstClr val="black"/>
                </a:solidFill>
                <a:latin typeface="Cambria" pitchFamily="18" charset="0"/>
              </a:rPr>
              <a:t>Hargovind</a:t>
            </a:r>
            <a:r>
              <a:rPr lang="en-US" sz="1400" b="1" dirty="0" smtClean="0">
                <a:solidFill>
                  <a:prstClr val="black"/>
                </a:solidFill>
                <a:latin typeface="Cambria" pitchFamily="18" charset="0"/>
              </a:rPr>
              <a:t> Singh (0831323108/IT2/2008)</a:t>
            </a:r>
          </a:p>
          <a:p>
            <a:pPr algn="ctr"/>
            <a:r>
              <a:rPr lang="en-US" sz="1400" b="1" dirty="0" err="1" smtClean="0">
                <a:solidFill>
                  <a:prstClr val="black"/>
                </a:solidFill>
                <a:latin typeface="Cambria" pitchFamily="18" charset="0"/>
              </a:rPr>
              <a:t>Harjot</a:t>
            </a:r>
            <a:r>
              <a:rPr lang="en-US" sz="1400" b="1" dirty="0" smtClean="0">
                <a:solidFill>
                  <a:prstClr val="black"/>
                </a:solidFill>
                <a:latin typeface="Cambria" pitchFamily="18" charset="0"/>
              </a:rPr>
              <a:t> </a:t>
            </a:r>
            <a:r>
              <a:rPr lang="en-US" sz="1400" b="1" dirty="0" err="1" smtClean="0">
                <a:solidFill>
                  <a:prstClr val="black"/>
                </a:solidFill>
                <a:latin typeface="Cambria" pitchFamily="18" charset="0"/>
              </a:rPr>
              <a:t>Kaur</a:t>
            </a:r>
            <a:r>
              <a:rPr lang="en-US" sz="1400" b="1" dirty="0" smtClean="0">
                <a:solidFill>
                  <a:prstClr val="black"/>
                </a:solidFill>
                <a:latin typeface="Cambria" pitchFamily="18" charset="0"/>
              </a:rPr>
              <a:t> (0841323108/IT2/2008)</a:t>
            </a:r>
          </a:p>
          <a:p>
            <a:pPr algn="ctr"/>
            <a:r>
              <a:rPr lang="en-US" sz="1400" b="1" dirty="0" err="1" smtClean="0">
                <a:solidFill>
                  <a:prstClr val="black"/>
                </a:solidFill>
                <a:latin typeface="Cambria" pitchFamily="18" charset="0"/>
              </a:rPr>
              <a:t>Harpreet</a:t>
            </a:r>
            <a:r>
              <a:rPr lang="en-US" sz="1400" b="1" dirty="0" smtClean="0">
                <a:solidFill>
                  <a:prstClr val="black"/>
                </a:solidFill>
                <a:latin typeface="Cambria" pitchFamily="18" charset="0"/>
              </a:rPr>
              <a:t> </a:t>
            </a:r>
            <a:r>
              <a:rPr lang="en-US" sz="1400" b="1" dirty="0" err="1" smtClean="0">
                <a:solidFill>
                  <a:prstClr val="black"/>
                </a:solidFill>
                <a:latin typeface="Cambria" pitchFamily="18" charset="0"/>
              </a:rPr>
              <a:t>Kaur</a:t>
            </a:r>
            <a:r>
              <a:rPr lang="en-US" sz="1400" b="1" dirty="0" smtClean="0">
                <a:solidFill>
                  <a:prstClr val="black"/>
                </a:solidFill>
                <a:latin typeface="Cambria" pitchFamily="18" charset="0"/>
              </a:rPr>
              <a:t> (1331323108/IT/2008)</a:t>
            </a:r>
          </a:p>
          <a:p>
            <a:pPr algn="ctr"/>
            <a:r>
              <a:rPr lang="en-US" sz="1400" b="1" dirty="0" err="1" smtClean="0">
                <a:solidFill>
                  <a:prstClr val="black"/>
                </a:solidFill>
                <a:latin typeface="Cambria" pitchFamily="18" charset="0"/>
              </a:rPr>
              <a:t>Daler</a:t>
            </a:r>
            <a:r>
              <a:rPr lang="en-US" sz="1400" b="1" dirty="0" smtClean="0">
                <a:solidFill>
                  <a:prstClr val="black"/>
                </a:solidFill>
                <a:latin typeface="Cambria" pitchFamily="18" charset="0"/>
              </a:rPr>
              <a:t> </a:t>
            </a:r>
            <a:r>
              <a:rPr lang="en-US" sz="1400" b="1" dirty="0" err="1" smtClean="0">
                <a:solidFill>
                  <a:prstClr val="black"/>
                </a:solidFill>
                <a:latin typeface="Cambria" pitchFamily="18" charset="0"/>
              </a:rPr>
              <a:t>Kaur</a:t>
            </a:r>
            <a:r>
              <a:rPr lang="en-US" sz="1400" b="1" dirty="0" smtClean="0">
                <a:solidFill>
                  <a:prstClr val="black"/>
                </a:solidFill>
                <a:latin typeface="Cambria" pitchFamily="18" charset="0"/>
              </a:rPr>
              <a:t> (0871323108/IT/2008)</a:t>
            </a:r>
            <a:endParaRPr lang="en-US" sz="1400" b="1" dirty="0">
              <a:solidFill>
                <a:prstClr val="black"/>
              </a:solidFill>
              <a:latin typeface="Cambria" pitchFamily="18" charset="0"/>
            </a:endParaRPr>
          </a:p>
          <a:p>
            <a:pPr algn="ctr"/>
            <a:r>
              <a:rPr lang="en-US" sz="1400" b="1" dirty="0" err="1" smtClean="0">
                <a:solidFill>
                  <a:prstClr val="black"/>
                </a:solidFill>
                <a:latin typeface="Cambria" pitchFamily="18" charset="0"/>
              </a:rPr>
              <a:t>Inderpreet</a:t>
            </a:r>
            <a:r>
              <a:rPr lang="en-US" sz="1400" b="1" dirty="0" smtClean="0">
                <a:solidFill>
                  <a:prstClr val="black"/>
                </a:solidFill>
                <a:latin typeface="Cambria" pitchFamily="18" charset="0"/>
              </a:rPr>
              <a:t> </a:t>
            </a:r>
            <a:r>
              <a:rPr lang="en-US" sz="1400" b="1" dirty="0" err="1" smtClean="0">
                <a:solidFill>
                  <a:prstClr val="black"/>
                </a:solidFill>
                <a:latin typeface="Cambria" pitchFamily="18" charset="0"/>
              </a:rPr>
              <a:t>Kaur</a:t>
            </a:r>
            <a:r>
              <a:rPr lang="en-US" sz="1400" b="1" dirty="0" smtClean="0">
                <a:solidFill>
                  <a:prstClr val="black"/>
                </a:solidFill>
                <a:latin typeface="Cambria" pitchFamily="18" charset="0"/>
              </a:rPr>
              <a:t> (0721323108/IT/2008)</a:t>
            </a:r>
          </a:p>
          <a:p>
            <a:pPr algn="ctr"/>
            <a:endParaRPr lang="en-IN" sz="1400" dirty="0">
              <a:solidFill>
                <a:prstClr val="black"/>
              </a:solidFill>
              <a:latin typeface="Cambria" pitchFamily="18" charset="0"/>
            </a:endParaRPr>
          </a:p>
          <a:p>
            <a:pPr algn="ctr"/>
            <a:r>
              <a:rPr lang="en-US" sz="1400" dirty="0">
                <a:solidFill>
                  <a:prstClr val="black"/>
                </a:solidFill>
                <a:latin typeface="Cambria" pitchFamily="18" charset="0"/>
              </a:rPr>
              <a:t> </a:t>
            </a:r>
            <a:endParaRPr lang="en-IN" sz="1400" dirty="0">
              <a:solidFill>
                <a:prstClr val="black"/>
              </a:solidFill>
              <a:latin typeface="Cambria" pitchFamily="18" charset="0"/>
            </a:endParaRPr>
          </a:p>
          <a:p>
            <a:endParaRPr lang="en-US" dirty="0">
              <a:solidFill>
                <a:prstClr val="black"/>
              </a:solidFill>
              <a:latin typeface="Cambria" pitchFamily="18" charset="0"/>
            </a:endParaRPr>
          </a:p>
          <a:p>
            <a:r>
              <a:rPr lang="en-US" dirty="0">
                <a:solidFill>
                  <a:prstClr val="black"/>
                </a:solidFill>
                <a:latin typeface="Cambria" pitchFamily="18" charset="0"/>
              </a:rPr>
              <a:t> </a:t>
            </a:r>
            <a:endParaRPr lang="en-US" dirty="0" smtClean="0">
              <a:solidFill>
                <a:prstClr val="black"/>
              </a:solidFill>
              <a:latin typeface="Cambria" pitchFamily="18" charset="0"/>
            </a:endParaRPr>
          </a:p>
          <a:p>
            <a:endParaRPr lang="en-US" dirty="0">
              <a:solidFill>
                <a:prstClr val="black"/>
              </a:solidFill>
              <a:latin typeface="Cambria" pitchFamily="18" charset="0"/>
            </a:endParaRPr>
          </a:p>
          <a:p>
            <a:r>
              <a:rPr lang="en-US" b="1" dirty="0">
                <a:solidFill>
                  <a:prstClr val="black"/>
                </a:solidFill>
                <a:latin typeface="Cambria" pitchFamily="18" charset="0"/>
              </a:rPr>
              <a:t> </a:t>
            </a:r>
            <a:endParaRPr lang="en-IN" dirty="0">
              <a:solidFill>
                <a:prstClr val="black"/>
              </a:solidFill>
              <a:latin typeface="Cambria" pitchFamily="18" charset="0"/>
            </a:endParaRPr>
          </a:p>
          <a:p>
            <a:pPr algn="ctr"/>
            <a:r>
              <a:rPr lang="en-US" sz="1400" b="1" dirty="0">
                <a:solidFill>
                  <a:prstClr val="black"/>
                </a:solidFill>
                <a:latin typeface="Cambria" pitchFamily="18" charset="0"/>
              </a:rPr>
              <a:t>Department of </a:t>
            </a:r>
            <a:r>
              <a:rPr lang="en-US" sz="1400" b="1" dirty="0" smtClean="0">
                <a:solidFill>
                  <a:prstClr val="black"/>
                </a:solidFill>
                <a:latin typeface="Cambria" pitchFamily="18" charset="0"/>
              </a:rPr>
              <a:t>Information Technology</a:t>
            </a:r>
            <a:endParaRPr lang="en-IN" sz="1400" dirty="0">
              <a:solidFill>
                <a:prstClr val="black"/>
              </a:solidFill>
              <a:latin typeface="Cambria" pitchFamily="18" charset="0"/>
            </a:endParaRPr>
          </a:p>
          <a:p>
            <a:pPr algn="ctr"/>
            <a:r>
              <a:rPr lang="en-US" sz="1400" b="1" dirty="0">
                <a:solidFill>
                  <a:prstClr val="black"/>
                </a:solidFill>
                <a:latin typeface="Cambria" pitchFamily="18" charset="0"/>
              </a:rPr>
              <a:t>Guru </a:t>
            </a:r>
            <a:r>
              <a:rPr lang="en-US" sz="1400" b="1" dirty="0" err="1">
                <a:solidFill>
                  <a:prstClr val="black"/>
                </a:solidFill>
                <a:latin typeface="Cambria" pitchFamily="18" charset="0"/>
              </a:rPr>
              <a:t>Tegh</a:t>
            </a:r>
            <a:r>
              <a:rPr lang="en-US" sz="1400" b="1" dirty="0">
                <a:solidFill>
                  <a:prstClr val="black"/>
                </a:solidFill>
                <a:latin typeface="Cambria" pitchFamily="18" charset="0"/>
              </a:rPr>
              <a:t> </a:t>
            </a:r>
            <a:r>
              <a:rPr lang="en-US" sz="1400" b="1" dirty="0" err="1">
                <a:solidFill>
                  <a:prstClr val="black"/>
                </a:solidFill>
                <a:latin typeface="Cambria" pitchFamily="18" charset="0"/>
              </a:rPr>
              <a:t>Bahadur</a:t>
            </a:r>
            <a:r>
              <a:rPr lang="en-US" sz="1400" b="1" dirty="0">
                <a:solidFill>
                  <a:prstClr val="black"/>
                </a:solidFill>
                <a:latin typeface="Cambria" pitchFamily="18" charset="0"/>
              </a:rPr>
              <a:t> Institute of Technology</a:t>
            </a:r>
            <a:endParaRPr lang="en-IN" sz="1400" dirty="0">
              <a:solidFill>
                <a:prstClr val="black"/>
              </a:solidFill>
              <a:latin typeface="Cambria" pitchFamily="18" charset="0"/>
            </a:endParaRPr>
          </a:p>
          <a:p>
            <a:pPr algn="ctr"/>
            <a:r>
              <a:rPr lang="en-US" sz="1400" b="1" dirty="0">
                <a:solidFill>
                  <a:prstClr val="black"/>
                </a:solidFill>
                <a:latin typeface="Cambria" pitchFamily="18" charset="0"/>
              </a:rPr>
              <a:t> </a:t>
            </a:r>
            <a:endParaRPr lang="en-IN" sz="1400" dirty="0">
              <a:solidFill>
                <a:prstClr val="black"/>
              </a:solidFill>
              <a:latin typeface="Cambria" pitchFamily="18" charset="0"/>
            </a:endParaRPr>
          </a:p>
          <a:p>
            <a:pPr algn="ctr"/>
            <a:r>
              <a:rPr lang="en-US" sz="1400" b="1" dirty="0">
                <a:solidFill>
                  <a:prstClr val="black"/>
                </a:solidFill>
                <a:latin typeface="Cambria" pitchFamily="18" charset="0"/>
              </a:rPr>
              <a:t>Guru </a:t>
            </a:r>
            <a:r>
              <a:rPr lang="en-US" sz="1400" b="1" dirty="0" err="1">
                <a:solidFill>
                  <a:prstClr val="black"/>
                </a:solidFill>
                <a:latin typeface="Cambria" pitchFamily="18" charset="0"/>
              </a:rPr>
              <a:t>Gobind</a:t>
            </a:r>
            <a:r>
              <a:rPr lang="en-US" sz="1400" b="1" dirty="0">
                <a:solidFill>
                  <a:prstClr val="black"/>
                </a:solidFill>
                <a:latin typeface="Cambria" pitchFamily="18" charset="0"/>
              </a:rPr>
              <a:t> Singh </a:t>
            </a:r>
            <a:r>
              <a:rPr lang="en-US" sz="1400" b="1" dirty="0" err="1">
                <a:solidFill>
                  <a:prstClr val="black"/>
                </a:solidFill>
                <a:latin typeface="Cambria" pitchFamily="18" charset="0"/>
              </a:rPr>
              <a:t>Indraprastha</a:t>
            </a:r>
            <a:r>
              <a:rPr lang="en-US" sz="1400" b="1" dirty="0">
                <a:solidFill>
                  <a:prstClr val="black"/>
                </a:solidFill>
                <a:latin typeface="Cambria" pitchFamily="18" charset="0"/>
              </a:rPr>
              <a:t> University</a:t>
            </a:r>
            <a:endParaRPr lang="en-IN" sz="1400" dirty="0">
              <a:solidFill>
                <a:prstClr val="black"/>
              </a:solidFill>
              <a:latin typeface="Cambria" pitchFamily="18" charset="0"/>
            </a:endParaRPr>
          </a:p>
          <a:p>
            <a:pPr algn="ctr"/>
            <a:r>
              <a:rPr lang="en-US" sz="1400" b="1" dirty="0" err="1" smtClean="0">
                <a:solidFill>
                  <a:prstClr val="black"/>
                </a:solidFill>
                <a:latin typeface="Cambria" pitchFamily="18" charset="0"/>
              </a:rPr>
              <a:t>Dwarka</a:t>
            </a:r>
            <a:r>
              <a:rPr lang="en-US" sz="1400" b="1" dirty="0" smtClean="0">
                <a:solidFill>
                  <a:prstClr val="black"/>
                </a:solidFill>
                <a:latin typeface="Cambria" pitchFamily="18" charset="0"/>
              </a:rPr>
              <a:t>, </a:t>
            </a:r>
            <a:r>
              <a:rPr lang="en-US" sz="1400" b="1" dirty="0">
                <a:solidFill>
                  <a:prstClr val="black"/>
                </a:solidFill>
                <a:latin typeface="Cambria" pitchFamily="18" charset="0"/>
              </a:rPr>
              <a:t>New Delhi</a:t>
            </a:r>
            <a:endParaRPr lang="en-IN" sz="1400" dirty="0">
              <a:solidFill>
                <a:prstClr val="black"/>
              </a:solidFill>
              <a:latin typeface="Cambria" pitchFamily="18" charset="0"/>
            </a:endParaRPr>
          </a:p>
          <a:p>
            <a:pPr algn="ctr"/>
            <a:r>
              <a:rPr lang="en-US" sz="1400" b="1" dirty="0">
                <a:solidFill>
                  <a:prstClr val="black"/>
                </a:solidFill>
                <a:latin typeface="Cambria" pitchFamily="18" charset="0"/>
              </a:rPr>
              <a:t>Year 2011-2012</a:t>
            </a:r>
            <a:endParaRPr lang="en-IN" sz="1400" dirty="0">
              <a:solidFill>
                <a:prstClr val="black"/>
              </a:solidFill>
              <a:latin typeface="Cambria" pitchFamily="18" charset="0"/>
            </a:endParaRPr>
          </a:p>
          <a:p>
            <a:pPr algn="ctr"/>
            <a:endParaRPr lang="en-IN" dirty="0">
              <a:solidFill>
                <a:prstClr val="black"/>
              </a:solidFill>
              <a:latin typeface="Cambria" pitchFamily="18" charset="0"/>
            </a:endParaRPr>
          </a:p>
        </p:txBody>
      </p:sp>
      <p:pic>
        <p:nvPicPr>
          <p:cNvPr id="4" name="Picture 3" descr="GTBIT"/>
          <p:cNvPicPr/>
          <p:nvPr/>
        </p:nvPicPr>
        <p:blipFill>
          <a:blip r:embed="rId2" cstate="print"/>
          <a:srcRect/>
          <a:stretch>
            <a:fillRect/>
          </a:stretch>
        </p:blipFill>
        <p:spPr bwMode="auto">
          <a:xfrm>
            <a:off x="4172040" y="4114800"/>
            <a:ext cx="939165" cy="889635"/>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BA937E68-F1CF-4E40-99A3-3DA8230FBFC6}" type="slidenum">
              <a:rPr lang="en-US" smtClean="0">
                <a:solidFill>
                  <a:prstClr val="black">
                    <a:tint val="75000"/>
                  </a:prstClr>
                </a:solidFill>
              </a:rPr>
              <a:pPr/>
              <a:t>1</a:t>
            </a:fld>
            <a:endParaRPr lang="en-US" dirty="0">
              <a:solidFill>
                <a:prstClr val="black">
                  <a:tint val="75000"/>
                </a:prstClr>
              </a:solidFill>
            </a:endParaRPr>
          </a:p>
        </p:txBody>
      </p:sp>
    </p:spTree>
    <p:extLst>
      <p:ext uri="{BB962C8B-B14F-4D97-AF65-F5344CB8AC3E}">
        <p14:creationId xmlns:p14="http://schemas.microsoft.com/office/powerpoint/2010/main" val="319801067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tile tx="0" ty="0" sx="100000" sy="100000" flip="none" algn="tl"/>
        </a:blipFill>
        <a:effectLst/>
      </p:bgPr>
    </p:bg>
    <p:spTree>
      <p:nvGrpSpPr>
        <p:cNvPr id="1" name=""/>
        <p:cNvGrpSpPr/>
        <p:nvPr/>
      </p:nvGrpSpPr>
      <p:grpSpPr>
        <a:xfrm>
          <a:off x="0" y="0"/>
          <a:ext cx="0" cy="0"/>
          <a:chOff x="0" y="0"/>
          <a:chExt cx="0" cy="0"/>
        </a:xfrm>
      </p:grpSpPr>
      <p:sp>
        <p:nvSpPr>
          <p:cNvPr id="2" name="Rectangle 1"/>
          <p:cNvSpPr/>
          <p:nvPr/>
        </p:nvSpPr>
        <p:spPr>
          <a:xfrm>
            <a:off x="228600" y="612844"/>
            <a:ext cx="8915400" cy="6494085"/>
          </a:xfrm>
          <a:prstGeom prst="rect">
            <a:avLst/>
          </a:prstGeom>
        </p:spPr>
        <p:txBody>
          <a:bodyPr wrap="square">
            <a:spAutoFit/>
          </a:bodyPr>
          <a:lstStyle/>
          <a:p>
            <a:pPr lvl="0" algn="just"/>
            <a:r>
              <a:rPr lang="en-US" sz="1600" b="1" dirty="0" err="1" smtClean="0">
                <a:solidFill>
                  <a:prstClr val="black"/>
                </a:solidFill>
                <a:latin typeface="Cambria" pitchFamily="18" charset="0"/>
              </a:rPr>
              <a:t>Harjot</a:t>
            </a:r>
            <a:r>
              <a:rPr lang="en-US" sz="1600" b="1" dirty="0">
                <a:solidFill>
                  <a:prstClr val="black"/>
                </a:solidFill>
                <a:latin typeface="Cambria" pitchFamily="18" charset="0"/>
              </a:rPr>
              <a:t>: </a:t>
            </a:r>
            <a:r>
              <a:rPr lang="en-US" sz="1600" u="sng" dirty="0">
                <a:solidFill>
                  <a:prstClr val="black"/>
                </a:solidFill>
                <a:latin typeface="Cambria" pitchFamily="18" charset="0"/>
              </a:rPr>
              <a:t>DB admin </a:t>
            </a:r>
            <a:r>
              <a:rPr lang="en-US" sz="1600" u="sng" dirty="0" smtClean="0">
                <a:solidFill>
                  <a:prstClr val="black"/>
                </a:solidFill>
                <a:latin typeface="Cambria" pitchFamily="18" charset="0"/>
              </a:rPr>
              <a:t>&amp; Application </a:t>
            </a:r>
            <a:r>
              <a:rPr lang="en-US" sz="1600" u="sng" dirty="0">
                <a:solidFill>
                  <a:prstClr val="black"/>
                </a:solidFill>
                <a:latin typeface="Cambria" pitchFamily="18" charset="0"/>
              </a:rPr>
              <a:t>S</a:t>
            </a:r>
            <a:r>
              <a:rPr lang="en-US" sz="1600" u="sng" dirty="0" smtClean="0">
                <a:solidFill>
                  <a:prstClr val="black"/>
                </a:solidFill>
                <a:latin typeface="Cambria" pitchFamily="18" charset="0"/>
              </a:rPr>
              <a:t>erver </a:t>
            </a:r>
            <a:r>
              <a:rPr lang="en-US" sz="1600" u="sng" dirty="0">
                <a:solidFill>
                  <a:prstClr val="black"/>
                </a:solidFill>
                <a:latin typeface="Cambria" pitchFamily="18" charset="0"/>
              </a:rPr>
              <a:t>admin</a:t>
            </a:r>
            <a:r>
              <a:rPr lang="en-US" sz="1600" dirty="0">
                <a:solidFill>
                  <a:prstClr val="black"/>
                </a:solidFill>
                <a:latin typeface="Cambria" pitchFamily="18" charset="0"/>
              </a:rPr>
              <a:t>; responsible for writing &amp; providing optimized queries as per their performance, prepares database &amp; administers it, </a:t>
            </a:r>
            <a:r>
              <a:rPr lang="en-US" sz="1600" u="sng" dirty="0">
                <a:solidFill>
                  <a:prstClr val="black"/>
                </a:solidFill>
                <a:latin typeface="Cambria" pitchFamily="18" charset="0"/>
              </a:rPr>
              <a:t>configures application server</a:t>
            </a:r>
            <a:r>
              <a:rPr lang="en-US" sz="1600" dirty="0">
                <a:solidFill>
                  <a:prstClr val="black"/>
                </a:solidFill>
                <a:latin typeface="Cambria" pitchFamily="18" charset="0"/>
              </a:rPr>
              <a:t>, prepares local domain &amp; hosts the application(installing the application on server</a:t>
            </a:r>
            <a:r>
              <a:rPr lang="en-US" sz="1600" dirty="0" smtClean="0">
                <a:solidFill>
                  <a:prstClr val="black"/>
                </a:solidFill>
                <a:latin typeface="Cambria" pitchFamily="18" charset="0"/>
              </a:rPr>
              <a:t>).</a:t>
            </a:r>
          </a:p>
          <a:p>
            <a:pPr lvl="0" algn="just"/>
            <a:endParaRPr lang="en-US" sz="1600" dirty="0">
              <a:solidFill>
                <a:prstClr val="black"/>
              </a:solidFill>
              <a:latin typeface="Cambria" pitchFamily="18" charset="0"/>
            </a:endParaRPr>
          </a:p>
          <a:p>
            <a:pPr lvl="0" algn="just"/>
            <a:r>
              <a:rPr lang="en-US" sz="1600" b="1" dirty="0" err="1">
                <a:solidFill>
                  <a:prstClr val="black"/>
                </a:solidFill>
                <a:latin typeface="Cambria" pitchFamily="18" charset="0"/>
              </a:rPr>
              <a:t>Inderpreet</a:t>
            </a:r>
            <a:r>
              <a:rPr lang="en-US" sz="1600" b="1" dirty="0">
                <a:solidFill>
                  <a:prstClr val="black"/>
                </a:solidFill>
                <a:latin typeface="Cambria" pitchFamily="18" charset="0"/>
              </a:rPr>
              <a:t>: </a:t>
            </a:r>
            <a:r>
              <a:rPr lang="en-US" sz="1600" u="sng" dirty="0">
                <a:solidFill>
                  <a:prstClr val="black"/>
                </a:solidFill>
                <a:latin typeface="Cambria" pitchFamily="18" charset="0"/>
              </a:rPr>
              <a:t>Network Analyst</a:t>
            </a:r>
            <a:r>
              <a:rPr lang="en-US" sz="1600" dirty="0">
                <a:solidFill>
                  <a:prstClr val="black"/>
                </a:solidFill>
                <a:latin typeface="Cambria" pitchFamily="18" charset="0"/>
              </a:rPr>
              <a:t>; prepares client – server network proposed soln. (own topology), </a:t>
            </a:r>
            <a:r>
              <a:rPr lang="en-US" sz="1600" u="sng" dirty="0">
                <a:solidFill>
                  <a:prstClr val="black"/>
                </a:solidFill>
                <a:latin typeface="Cambria" pitchFamily="18" charset="0"/>
              </a:rPr>
              <a:t>configures wireless router</a:t>
            </a:r>
            <a:r>
              <a:rPr lang="en-US" sz="1600" dirty="0">
                <a:solidFill>
                  <a:prstClr val="black"/>
                </a:solidFill>
                <a:latin typeface="Cambria" pitchFamily="18" charset="0"/>
              </a:rPr>
              <a:t> &amp; establishes working network, manages network, checks secure data transfer( that if client connects successfully after entering the correct security key</a:t>
            </a:r>
            <a:r>
              <a:rPr lang="en-US" sz="1600" dirty="0" smtClean="0">
                <a:solidFill>
                  <a:prstClr val="black"/>
                </a:solidFill>
                <a:latin typeface="Cambria" pitchFamily="18" charset="0"/>
              </a:rPr>
              <a:t>).</a:t>
            </a:r>
          </a:p>
          <a:p>
            <a:pPr lvl="0" algn="just"/>
            <a:endParaRPr lang="en-US" sz="1600" dirty="0">
              <a:solidFill>
                <a:prstClr val="black"/>
              </a:solidFill>
              <a:latin typeface="Cambria" pitchFamily="18" charset="0"/>
            </a:endParaRPr>
          </a:p>
          <a:p>
            <a:pPr lvl="0" algn="just"/>
            <a:r>
              <a:rPr lang="en-US" sz="1600" b="1" dirty="0" err="1">
                <a:solidFill>
                  <a:prstClr val="black"/>
                </a:solidFill>
                <a:latin typeface="Cambria" pitchFamily="18" charset="0"/>
              </a:rPr>
              <a:t>Daler</a:t>
            </a:r>
            <a:r>
              <a:rPr lang="en-US" sz="1600" b="1" dirty="0">
                <a:solidFill>
                  <a:prstClr val="black"/>
                </a:solidFill>
                <a:latin typeface="Cambria" pitchFamily="18" charset="0"/>
              </a:rPr>
              <a:t>: </a:t>
            </a:r>
            <a:r>
              <a:rPr lang="en-US" sz="1600" u="sng" dirty="0">
                <a:solidFill>
                  <a:prstClr val="black"/>
                </a:solidFill>
                <a:latin typeface="Cambria" pitchFamily="18" charset="0"/>
              </a:rPr>
              <a:t>Web-app tester</a:t>
            </a:r>
            <a:r>
              <a:rPr lang="en-US" sz="1600" dirty="0">
                <a:solidFill>
                  <a:prstClr val="black"/>
                </a:solidFill>
                <a:latin typeface="Cambria" pitchFamily="18" charset="0"/>
              </a:rPr>
              <a:t>; tests the application modules being developed (</a:t>
            </a:r>
            <a:r>
              <a:rPr lang="en-US" sz="1600" u="sng" dirty="0">
                <a:solidFill>
                  <a:prstClr val="black"/>
                </a:solidFill>
                <a:latin typeface="Cambria" pitchFamily="18" charset="0"/>
              </a:rPr>
              <a:t>unit testing- </a:t>
            </a:r>
            <a:r>
              <a:rPr lang="en-US" sz="1600" dirty="0">
                <a:solidFill>
                  <a:prstClr val="black"/>
                </a:solidFill>
                <a:latin typeface="Cambria" pitchFamily="18" charset="0"/>
              </a:rPr>
              <a:t>on small  &amp; independent modules, </a:t>
            </a:r>
            <a:r>
              <a:rPr lang="en-US" sz="1600" u="sng" dirty="0">
                <a:solidFill>
                  <a:prstClr val="black"/>
                </a:solidFill>
                <a:latin typeface="Cambria" pitchFamily="18" charset="0"/>
              </a:rPr>
              <a:t>integration testing- </a:t>
            </a:r>
            <a:r>
              <a:rPr lang="en-US" sz="1600" dirty="0">
                <a:solidFill>
                  <a:prstClr val="black"/>
                </a:solidFill>
                <a:latin typeface="Cambria" pitchFamily="18" charset="0"/>
              </a:rPr>
              <a:t>clubbing together the modules , </a:t>
            </a:r>
            <a:r>
              <a:rPr lang="en-US" sz="1600" u="sng" dirty="0">
                <a:solidFill>
                  <a:prstClr val="black"/>
                </a:solidFill>
                <a:latin typeface="Cambria" pitchFamily="18" charset="0"/>
              </a:rPr>
              <a:t>system testing- </a:t>
            </a:r>
            <a:r>
              <a:rPr lang="en-US" sz="1600" dirty="0">
                <a:solidFill>
                  <a:prstClr val="black"/>
                </a:solidFill>
                <a:latin typeface="Cambria" pitchFamily="18" charset="0"/>
              </a:rPr>
              <a:t>on fully developed apps.), tests their workability, resistance of the code to increased no. of users(l</a:t>
            </a:r>
            <a:r>
              <a:rPr lang="en-US" sz="1600" u="sng" dirty="0">
                <a:solidFill>
                  <a:prstClr val="black"/>
                </a:solidFill>
                <a:latin typeface="Cambria" pitchFamily="18" charset="0"/>
              </a:rPr>
              <a:t>oad testing</a:t>
            </a:r>
            <a:r>
              <a:rPr lang="en-US" sz="1600" dirty="0">
                <a:solidFill>
                  <a:prstClr val="black"/>
                </a:solidFill>
                <a:latin typeface="Cambria" pitchFamily="18" charset="0"/>
              </a:rPr>
              <a:t>), tries to break the application by entering invalid &amp; random data (</a:t>
            </a:r>
            <a:r>
              <a:rPr lang="en-US" sz="1600" u="sng" dirty="0">
                <a:solidFill>
                  <a:prstClr val="black"/>
                </a:solidFill>
                <a:latin typeface="Cambria" pitchFamily="18" charset="0"/>
              </a:rPr>
              <a:t>monkey testing</a:t>
            </a:r>
            <a:r>
              <a:rPr lang="en-US" sz="1600" dirty="0" smtClean="0">
                <a:solidFill>
                  <a:prstClr val="black"/>
                </a:solidFill>
                <a:latin typeface="Cambria" pitchFamily="18" charset="0"/>
              </a:rPr>
              <a:t>).</a:t>
            </a:r>
          </a:p>
          <a:p>
            <a:pPr lvl="0" algn="just"/>
            <a:endParaRPr lang="en-US" sz="1600" dirty="0">
              <a:solidFill>
                <a:prstClr val="black"/>
              </a:solidFill>
              <a:latin typeface="Cambria" pitchFamily="18" charset="0"/>
            </a:endParaRPr>
          </a:p>
          <a:p>
            <a:pPr lvl="0" algn="just"/>
            <a:r>
              <a:rPr lang="en-US" sz="1600" b="1" dirty="0" err="1" smtClean="0">
                <a:solidFill>
                  <a:prstClr val="black"/>
                </a:solidFill>
                <a:latin typeface="Cambria" pitchFamily="18" charset="0"/>
              </a:rPr>
              <a:t>Harpreet</a:t>
            </a:r>
            <a:r>
              <a:rPr lang="en-US" sz="1600" b="1" dirty="0" smtClean="0">
                <a:solidFill>
                  <a:prstClr val="black"/>
                </a:solidFill>
                <a:latin typeface="Cambria" pitchFamily="18" charset="0"/>
              </a:rPr>
              <a:t>: </a:t>
            </a:r>
            <a:r>
              <a:rPr lang="en-US" sz="1600" u="sng" dirty="0" smtClean="0">
                <a:solidFill>
                  <a:prstClr val="black"/>
                </a:solidFill>
                <a:latin typeface="Cambria" pitchFamily="18" charset="0"/>
              </a:rPr>
              <a:t>Designer</a:t>
            </a:r>
            <a:r>
              <a:rPr lang="en-US" sz="1600" dirty="0" smtClean="0">
                <a:solidFill>
                  <a:prstClr val="black"/>
                </a:solidFill>
                <a:latin typeface="Cambria" pitchFamily="18" charset="0"/>
              </a:rPr>
              <a:t>; creates beautiful front-end layouts &amp; designs that are dynamic and appealing, arranges the content and manages how data coming from database side is to be resembled, adds an x-factor to the web-app like surround sounds and unexpected but good way of presenting the data to the clients.</a:t>
            </a:r>
          </a:p>
          <a:p>
            <a:pPr lvl="0" algn="just"/>
            <a:endParaRPr lang="en-US" sz="1600" dirty="0" smtClean="0">
              <a:solidFill>
                <a:prstClr val="black"/>
              </a:solidFill>
              <a:latin typeface="Cambria" pitchFamily="18" charset="0"/>
            </a:endParaRPr>
          </a:p>
          <a:p>
            <a:pPr lvl="0" algn="just"/>
            <a:r>
              <a:rPr lang="en-US" sz="1600" b="1" dirty="0" err="1" smtClean="0">
                <a:solidFill>
                  <a:prstClr val="black"/>
                </a:solidFill>
                <a:latin typeface="Cambria" pitchFamily="18" charset="0"/>
              </a:rPr>
              <a:t>Hargovind</a:t>
            </a:r>
            <a:r>
              <a:rPr lang="en-US" sz="1600" b="1" dirty="0" smtClean="0">
                <a:solidFill>
                  <a:prstClr val="black"/>
                </a:solidFill>
                <a:latin typeface="Cambria" pitchFamily="18" charset="0"/>
              </a:rPr>
              <a:t>: </a:t>
            </a:r>
            <a:r>
              <a:rPr lang="en-US" sz="1600" u="sng" dirty="0" smtClean="0">
                <a:solidFill>
                  <a:prstClr val="black"/>
                </a:solidFill>
                <a:latin typeface="Cambria" pitchFamily="18" charset="0"/>
              </a:rPr>
              <a:t>Code developer</a:t>
            </a:r>
            <a:r>
              <a:rPr lang="en-US" sz="1600" dirty="0" smtClean="0">
                <a:solidFill>
                  <a:prstClr val="black"/>
                </a:solidFill>
                <a:latin typeface="Cambria" pitchFamily="18" charset="0"/>
              </a:rPr>
              <a:t>; writes the code of the application, main business logic.</a:t>
            </a:r>
          </a:p>
          <a:p>
            <a:pPr lvl="0" algn="just"/>
            <a:endParaRPr lang="en-US" sz="1600" dirty="0" smtClean="0">
              <a:solidFill>
                <a:prstClr val="black"/>
              </a:solidFill>
              <a:latin typeface="Cambria" pitchFamily="18" charset="0"/>
            </a:endParaRPr>
          </a:p>
          <a:p>
            <a:pPr lvl="0" algn="just"/>
            <a:r>
              <a:rPr lang="en-US" sz="1600" b="1" i="1" u="sng" dirty="0" smtClean="0">
                <a:solidFill>
                  <a:prstClr val="black"/>
                </a:solidFill>
                <a:latin typeface="Cambria" pitchFamily="18" charset="0"/>
              </a:rPr>
              <a:t>Main Workflow</a:t>
            </a:r>
            <a:r>
              <a:rPr lang="en-US" sz="1600" b="1" u="sng" dirty="0" smtClean="0">
                <a:solidFill>
                  <a:prstClr val="black"/>
                </a:solidFill>
                <a:latin typeface="Cambria" pitchFamily="18" charset="0"/>
              </a:rPr>
              <a:t>: </a:t>
            </a:r>
            <a:r>
              <a:rPr lang="en-US" sz="1600" dirty="0" smtClean="0">
                <a:solidFill>
                  <a:prstClr val="black"/>
                </a:solidFill>
                <a:latin typeface="Cambria" pitchFamily="18" charset="0"/>
              </a:rPr>
              <a:t> Coder takes designs from designer, queries from the </a:t>
            </a:r>
            <a:r>
              <a:rPr lang="en-US" sz="1600" dirty="0" err="1" smtClean="0">
                <a:solidFill>
                  <a:prstClr val="black"/>
                </a:solidFill>
                <a:latin typeface="Cambria" pitchFamily="18" charset="0"/>
              </a:rPr>
              <a:t>dba</a:t>
            </a:r>
            <a:r>
              <a:rPr lang="en-US" sz="1600" dirty="0" smtClean="0">
                <a:solidFill>
                  <a:prstClr val="black"/>
                </a:solidFill>
                <a:latin typeface="Cambria" pitchFamily="18" charset="0"/>
              </a:rPr>
              <a:t>, put it in the right place within the code, deploys locally &amp; compiles the code, forwards the web-app(.war) to tester. Tester tests the application through his various testing methods &amp; reports bugs(if any) to coder, by testing on a QA(quality assurance) server. Thereafter the final code is deployed by server admin, network analyst makes the network and makes the data of web-app available to the client. </a:t>
            </a:r>
            <a:endParaRPr lang="en-US" sz="1600" dirty="0">
              <a:solidFill>
                <a:prstClr val="black"/>
              </a:solidFill>
              <a:latin typeface="Cambria" pitchFamily="18" charset="0"/>
            </a:endParaRPr>
          </a:p>
        </p:txBody>
      </p:sp>
      <p:sp>
        <p:nvSpPr>
          <p:cNvPr id="3" name="Rectangle 2"/>
          <p:cNvSpPr/>
          <p:nvPr/>
        </p:nvSpPr>
        <p:spPr>
          <a:xfrm>
            <a:off x="873067" y="36838"/>
            <a:ext cx="6936964" cy="523220"/>
          </a:xfrm>
          <a:prstGeom prst="rect">
            <a:avLst/>
          </a:prstGeom>
        </p:spPr>
        <p:txBody>
          <a:bodyPr wrap="none">
            <a:spAutoFit/>
          </a:bodyPr>
          <a:lstStyle/>
          <a:p>
            <a:pPr lvl="0" algn="just"/>
            <a:r>
              <a:rPr lang="en-US" sz="2800" u="sng" dirty="0">
                <a:solidFill>
                  <a:prstClr val="black"/>
                </a:solidFill>
                <a:latin typeface="Cambria" pitchFamily="18" charset="0"/>
              </a:rPr>
              <a:t>Project work segregation (division of work):</a:t>
            </a:r>
          </a:p>
        </p:txBody>
      </p:sp>
      <p:sp>
        <p:nvSpPr>
          <p:cNvPr id="4" name="Slide Number Placeholder 3"/>
          <p:cNvSpPr>
            <a:spLocks noGrp="1"/>
          </p:cNvSpPr>
          <p:nvPr>
            <p:ph type="sldNum" sz="quarter" idx="12"/>
          </p:nvPr>
        </p:nvSpPr>
        <p:spPr/>
        <p:txBody>
          <a:bodyPr/>
          <a:lstStyle/>
          <a:p>
            <a:fld id="{BA937E68-F1CF-4E40-99A3-3DA8230FBFC6}" type="slidenum">
              <a:rPr lang="en-US" smtClean="0">
                <a:solidFill>
                  <a:prstClr val="black">
                    <a:tint val="75000"/>
                  </a:prstClr>
                </a:solidFill>
              </a:rPr>
              <a:pPr/>
              <a:t>10</a:t>
            </a:fld>
            <a:endParaRPr lang="en-US" dirty="0">
              <a:solidFill>
                <a:prstClr val="black">
                  <a:tint val="75000"/>
                </a:prstClr>
              </a:solidFill>
            </a:endParaRPr>
          </a:p>
        </p:txBody>
      </p:sp>
    </p:spTree>
    <p:extLst>
      <p:ext uri="{BB962C8B-B14F-4D97-AF65-F5344CB8AC3E}">
        <p14:creationId xmlns:p14="http://schemas.microsoft.com/office/powerpoint/2010/main" val="8632627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solidFill>
                  <a:prstClr val="black">
                    <a:tint val="75000"/>
                  </a:prstClr>
                </a:solidFill>
              </a:rPr>
              <a:pPr/>
              <a:t>11</a:t>
            </a:fld>
            <a:endParaRPr lang="en-US">
              <a:solidFill>
                <a:prstClr val="black">
                  <a:tint val="75000"/>
                </a:prstClr>
              </a:solidFill>
            </a:endParaRPr>
          </a:p>
        </p:txBody>
      </p:sp>
      <p:sp>
        <p:nvSpPr>
          <p:cNvPr id="5" name="Rectangle 4"/>
          <p:cNvSpPr/>
          <p:nvPr/>
        </p:nvSpPr>
        <p:spPr>
          <a:xfrm>
            <a:off x="1981200" y="1981200"/>
            <a:ext cx="5410200" cy="2031325"/>
          </a:xfrm>
          <a:prstGeom prst="rect">
            <a:avLst/>
          </a:prstGeom>
        </p:spPr>
        <p:txBody>
          <a:bodyPr wrap="square">
            <a:spAutoFit/>
          </a:bodyPr>
          <a:lstStyle/>
          <a:p>
            <a:pPr lvl="0" algn="ctr">
              <a:spcBef>
                <a:spcPct val="50000"/>
              </a:spcBef>
            </a:pPr>
            <a:r>
              <a:rPr lang="en-US" sz="3600" b="1" dirty="0">
                <a:solidFill>
                  <a:schemeClr val="bg1"/>
                </a:solidFill>
                <a:latin typeface="High Tower Text" pitchFamily="18" charset="0"/>
              </a:rPr>
              <a:t>Part III</a:t>
            </a:r>
          </a:p>
          <a:p>
            <a:pPr lvl="0" algn="ctr">
              <a:spcBef>
                <a:spcPct val="50000"/>
              </a:spcBef>
            </a:pPr>
            <a:r>
              <a:rPr lang="en-US" sz="3600" dirty="0">
                <a:solidFill>
                  <a:schemeClr val="bg1"/>
                </a:solidFill>
                <a:latin typeface="High Tower Text" pitchFamily="18" charset="0"/>
              </a:rPr>
              <a:t>Technical aspects considered</a:t>
            </a:r>
          </a:p>
        </p:txBody>
      </p:sp>
    </p:spTree>
    <p:extLst>
      <p:ext uri="{BB962C8B-B14F-4D97-AF65-F5344CB8AC3E}">
        <p14:creationId xmlns:p14="http://schemas.microsoft.com/office/powerpoint/2010/main" val="24944014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t="-16000" b="-16000"/>
          </a:stretch>
        </a:blipFill>
        <a:effectLst/>
      </p:bgPr>
    </p:bg>
    <p:spTree>
      <p:nvGrpSpPr>
        <p:cNvPr id="1" name=""/>
        <p:cNvGrpSpPr/>
        <p:nvPr/>
      </p:nvGrpSpPr>
      <p:grpSpPr>
        <a:xfrm>
          <a:off x="0" y="0"/>
          <a:ext cx="0" cy="0"/>
          <a:chOff x="0" y="0"/>
          <a:chExt cx="0" cy="0"/>
        </a:xfrm>
      </p:grpSpPr>
      <p:sp>
        <p:nvSpPr>
          <p:cNvPr id="3" name="TextBox 2"/>
          <p:cNvSpPr txBox="1"/>
          <p:nvPr/>
        </p:nvSpPr>
        <p:spPr>
          <a:xfrm>
            <a:off x="228600" y="304800"/>
            <a:ext cx="8839200" cy="6494085"/>
          </a:xfrm>
          <a:prstGeom prst="rect">
            <a:avLst/>
          </a:prstGeom>
          <a:noFill/>
        </p:spPr>
        <p:txBody>
          <a:bodyPr wrap="square" rtlCol="0">
            <a:spAutoFit/>
          </a:bodyPr>
          <a:lstStyle/>
          <a:p>
            <a:r>
              <a:rPr lang="en-US" sz="2800" u="sng" dirty="0" smtClean="0">
                <a:latin typeface="Cambria" pitchFamily="18" charset="0"/>
              </a:rPr>
              <a:t>The main thing around which our project has been build-</a:t>
            </a:r>
            <a:r>
              <a:rPr lang="en-US" sz="2800" u="sng" dirty="0" err="1" smtClean="0">
                <a:latin typeface="Cambria" pitchFamily="18" charset="0"/>
              </a:rPr>
              <a:t>ed</a:t>
            </a:r>
            <a:r>
              <a:rPr lang="en-US" sz="2800" u="sng" dirty="0" smtClean="0">
                <a:latin typeface="Cambria" pitchFamily="18" charset="0"/>
              </a:rPr>
              <a:t>: </a:t>
            </a:r>
          </a:p>
          <a:p>
            <a:endParaRPr lang="en-US" dirty="0">
              <a:latin typeface="Cambria" pitchFamily="18" charset="0"/>
            </a:endParaRPr>
          </a:p>
          <a:p>
            <a:endParaRPr lang="en-US" dirty="0" smtClean="0">
              <a:latin typeface="Cambria" pitchFamily="18" charset="0"/>
            </a:endParaRPr>
          </a:p>
          <a:p>
            <a:pPr algn="ctr"/>
            <a:r>
              <a:rPr lang="en-US" sz="2400" b="1" dirty="0" smtClean="0">
                <a:latin typeface="Cambria" pitchFamily="18" charset="0"/>
              </a:rPr>
              <a:t>A web-application</a:t>
            </a:r>
            <a:endParaRPr lang="en-US" sz="2400" b="1" dirty="0">
              <a:latin typeface="Cambria" pitchFamily="18" charset="0"/>
            </a:endParaRPr>
          </a:p>
          <a:p>
            <a:endParaRPr lang="en-US" dirty="0" smtClean="0">
              <a:latin typeface="Cambria" pitchFamily="18" charset="0"/>
            </a:endParaRPr>
          </a:p>
          <a:p>
            <a:r>
              <a:rPr lang="en-US" sz="2400" dirty="0" smtClean="0">
                <a:latin typeface="Cambria" pitchFamily="18" charset="0"/>
              </a:rPr>
              <a:t>A career services company that provides Recruitment services to job-seekers &amp; recruiters, with the help of this application</a:t>
            </a:r>
            <a:r>
              <a:rPr lang="en-US" dirty="0" smtClean="0">
                <a:latin typeface="Cambria" pitchFamily="18" charset="0"/>
              </a:rPr>
              <a:t> .  </a:t>
            </a:r>
          </a:p>
          <a:p>
            <a:endParaRPr lang="en-US" dirty="0" smtClean="0">
              <a:latin typeface="Cambria" pitchFamily="18" charset="0"/>
            </a:endParaRPr>
          </a:p>
          <a:p>
            <a:r>
              <a:rPr lang="en-US" sz="2400" dirty="0" smtClean="0">
                <a:latin typeface="Cambria" pitchFamily="18" charset="0"/>
              </a:rPr>
              <a:t>Our business logic has been written into java or more specifically J2EE.</a:t>
            </a:r>
          </a:p>
          <a:p>
            <a:endParaRPr lang="en-US" sz="2400" dirty="0">
              <a:latin typeface="Cambria" pitchFamily="18" charset="0"/>
            </a:endParaRPr>
          </a:p>
          <a:p>
            <a:r>
              <a:rPr lang="en-US" sz="2400" dirty="0" smtClean="0">
                <a:latin typeface="Cambria" pitchFamily="18" charset="0"/>
              </a:rPr>
              <a:t>Through java we can make 2 type of applications:</a:t>
            </a:r>
          </a:p>
          <a:p>
            <a:r>
              <a:rPr lang="en-US" sz="2400" dirty="0" smtClean="0">
                <a:latin typeface="Cambria" pitchFamily="18" charset="0"/>
              </a:rPr>
              <a:t>a) Standalone</a:t>
            </a:r>
          </a:p>
          <a:p>
            <a:r>
              <a:rPr lang="en-US" sz="2400" dirty="0" smtClean="0">
                <a:latin typeface="Cambria" pitchFamily="18" charset="0"/>
              </a:rPr>
              <a:t>b) Web-app</a:t>
            </a:r>
            <a:endParaRPr lang="en-US" sz="2400" dirty="0">
              <a:latin typeface="Cambria" pitchFamily="18" charset="0"/>
            </a:endParaRPr>
          </a:p>
          <a:p>
            <a:r>
              <a:rPr lang="en-US" sz="2400" dirty="0" smtClean="0">
                <a:latin typeface="Cambria" pitchFamily="18" charset="0"/>
              </a:rPr>
              <a:t> Ours is a web-app (and not a website)</a:t>
            </a:r>
          </a:p>
          <a:p>
            <a:r>
              <a:rPr lang="en-US" sz="2400" dirty="0" smtClean="0">
                <a:latin typeface="Cambria" pitchFamily="18" charset="0"/>
              </a:rPr>
              <a:t>J2EE provides a way to code applications for business growth purposes. Helps in making our </a:t>
            </a:r>
            <a:r>
              <a:rPr lang="en-US" sz="2400" dirty="0" err="1" smtClean="0">
                <a:latin typeface="Cambria" pitchFamily="18" charset="0"/>
              </a:rPr>
              <a:t>localised</a:t>
            </a:r>
            <a:r>
              <a:rPr lang="en-US" sz="2400" dirty="0" smtClean="0">
                <a:latin typeface="Cambria" pitchFamily="18" charset="0"/>
              </a:rPr>
              <a:t> business logic </a:t>
            </a:r>
            <a:r>
              <a:rPr lang="en-US" sz="2400" dirty="0" err="1" smtClean="0">
                <a:latin typeface="Cambria" pitchFamily="18" charset="0"/>
              </a:rPr>
              <a:t>globalised</a:t>
            </a:r>
            <a:r>
              <a:rPr lang="en-US" sz="2400" dirty="0" smtClean="0">
                <a:latin typeface="Cambria" pitchFamily="18" charset="0"/>
              </a:rPr>
              <a:t>.</a:t>
            </a:r>
          </a:p>
        </p:txBody>
      </p:sp>
      <p:sp>
        <p:nvSpPr>
          <p:cNvPr id="2" name="Slide Number Placeholder 1"/>
          <p:cNvSpPr>
            <a:spLocks noGrp="1"/>
          </p:cNvSpPr>
          <p:nvPr>
            <p:ph type="sldNum" sz="quarter" idx="12"/>
          </p:nvPr>
        </p:nvSpPr>
        <p:spPr/>
        <p:txBody>
          <a:bodyPr/>
          <a:lstStyle/>
          <a:p>
            <a:fld id="{BA937E68-F1CF-4E40-99A3-3DA8230FBFC6}" type="slidenum">
              <a:rPr lang="en-US" smtClean="0">
                <a:solidFill>
                  <a:prstClr val="black">
                    <a:tint val="75000"/>
                  </a:prstClr>
                </a:solidFill>
              </a:rPr>
              <a:pPr/>
              <a:t>12</a:t>
            </a:fld>
            <a:endParaRPr lang="en-US" dirty="0">
              <a:solidFill>
                <a:prstClr val="black">
                  <a:tint val="75000"/>
                </a:prstClr>
              </a:solidFill>
            </a:endParaRPr>
          </a:p>
        </p:txBody>
      </p:sp>
    </p:spTree>
    <p:extLst>
      <p:ext uri="{BB962C8B-B14F-4D97-AF65-F5344CB8AC3E}">
        <p14:creationId xmlns:p14="http://schemas.microsoft.com/office/powerpoint/2010/main" val="29346124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t="-2000" b="-2000"/>
          </a:stretch>
        </a:blipFill>
        <a:effectLst/>
      </p:bgPr>
    </p:bg>
    <p:spTree>
      <p:nvGrpSpPr>
        <p:cNvPr id="1" name=""/>
        <p:cNvGrpSpPr/>
        <p:nvPr/>
      </p:nvGrpSpPr>
      <p:grpSpPr>
        <a:xfrm>
          <a:off x="0" y="0"/>
          <a:ext cx="0" cy="0"/>
          <a:chOff x="0" y="0"/>
          <a:chExt cx="0" cy="0"/>
        </a:xfrm>
      </p:grpSpPr>
      <p:sp>
        <p:nvSpPr>
          <p:cNvPr id="2" name="TextBox 1"/>
          <p:cNvSpPr txBox="1"/>
          <p:nvPr/>
        </p:nvSpPr>
        <p:spPr>
          <a:xfrm>
            <a:off x="-56425" y="-18973"/>
            <a:ext cx="9299277" cy="7109639"/>
          </a:xfrm>
          <a:prstGeom prst="rect">
            <a:avLst/>
          </a:prstGeom>
          <a:noFill/>
        </p:spPr>
        <p:txBody>
          <a:bodyPr wrap="none" rtlCol="0">
            <a:spAutoFit/>
          </a:bodyPr>
          <a:lstStyle/>
          <a:p>
            <a:pPr algn="just"/>
            <a:r>
              <a:rPr lang="en-US" sz="2400" u="sng" dirty="0"/>
              <a:t>Architecture of J2EE</a:t>
            </a:r>
          </a:p>
          <a:p>
            <a:pPr algn="just"/>
            <a:r>
              <a:rPr lang="en-US" dirty="0"/>
              <a:t>Java 2 platform </a:t>
            </a:r>
            <a:r>
              <a:rPr lang="en-US" dirty="0" smtClean="0"/>
              <a:t>Enterprise </a:t>
            </a:r>
            <a:r>
              <a:rPr lang="en-US" dirty="0"/>
              <a:t>Edition provides a standard for developing multi-tier enterprise </a:t>
            </a:r>
            <a:endParaRPr lang="en-US" dirty="0" smtClean="0"/>
          </a:p>
          <a:p>
            <a:pPr algn="just"/>
            <a:r>
              <a:rPr lang="en-US" dirty="0" smtClean="0"/>
              <a:t>services. The </a:t>
            </a:r>
            <a:r>
              <a:rPr lang="en-US" dirty="0"/>
              <a:t>economy and technology of today have intensified the need for faster ,more </a:t>
            </a:r>
            <a:endParaRPr lang="en-US" dirty="0" smtClean="0"/>
          </a:p>
          <a:p>
            <a:pPr algn="just"/>
            <a:r>
              <a:rPr lang="en-US" dirty="0" smtClean="0"/>
              <a:t>efficient </a:t>
            </a:r>
            <a:r>
              <a:rPr lang="en-US" dirty="0"/>
              <a:t>and larger scale information management solutions.</a:t>
            </a:r>
          </a:p>
          <a:p>
            <a:pPr algn="just"/>
            <a:r>
              <a:rPr lang="en-US" dirty="0"/>
              <a:t>The J2EE specifications satisfies these </a:t>
            </a:r>
            <a:r>
              <a:rPr lang="en-US" dirty="0" smtClean="0"/>
              <a:t>challenges by </a:t>
            </a:r>
            <a:r>
              <a:rPr lang="en-US" dirty="0"/>
              <a:t>providing a standard solution</a:t>
            </a:r>
            <a:r>
              <a:rPr lang="en-US" dirty="0" smtClean="0"/>
              <a:t>, speed </a:t>
            </a:r>
          </a:p>
          <a:p>
            <a:pPr algn="just"/>
            <a:r>
              <a:rPr lang="en-US" dirty="0" smtClean="0"/>
              <a:t>programming </a:t>
            </a:r>
            <a:r>
              <a:rPr lang="en-US" dirty="0"/>
              <a:t>model that improves </a:t>
            </a:r>
            <a:r>
              <a:rPr lang="en-US" dirty="0" smtClean="0"/>
              <a:t>development productivity, standardization (standardizes)</a:t>
            </a:r>
          </a:p>
          <a:p>
            <a:pPr algn="just"/>
            <a:r>
              <a:rPr lang="en-US" dirty="0" smtClean="0"/>
              <a:t> </a:t>
            </a:r>
            <a:r>
              <a:rPr lang="en-US" dirty="0"/>
              <a:t>the platform for hosting enterprise edition and ensures </a:t>
            </a:r>
            <a:r>
              <a:rPr lang="en-US" dirty="0" smtClean="0"/>
              <a:t>portability </a:t>
            </a:r>
            <a:r>
              <a:rPr lang="en-US" dirty="0"/>
              <a:t>of developed applications </a:t>
            </a:r>
            <a:endParaRPr lang="en-US" dirty="0" smtClean="0"/>
          </a:p>
          <a:p>
            <a:pPr algn="just"/>
            <a:r>
              <a:rPr lang="en-US" dirty="0" smtClean="0"/>
              <a:t>with </a:t>
            </a:r>
            <a:r>
              <a:rPr lang="en-US" dirty="0"/>
              <a:t>an </a:t>
            </a:r>
            <a:r>
              <a:rPr lang="en-US" dirty="0" smtClean="0"/>
              <a:t>extensive </a:t>
            </a:r>
            <a:r>
              <a:rPr lang="en-US" dirty="0"/>
              <a:t>test suite.</a:t>
            </a:r>
          </a:p>
          <a:p>
            <a:pPr algn="just"/>
            <a:r>
              <a:rPr lang="en-US" dirty="0"/>
              <a:t> </a:t>
            </a:r>
          </a:p>
          <a:p>
            <a:pPr algn="just"/>
            <a:r>
              <a:rPr lang="en-US" b="1" u="sng" dirty="0"/>
              <a:t>J2EE architecture supports </a:t>
            </a:r>
            <a:r>
              <a:rPr lang="en-US" b="1" i="1" u="sng" dirty="0"/>
              <a:t>component</a:t>
            </a:r>
            <a:r>
              <a:rPr lang="en-US" b="1" u="sng" dirty="0"/>
              <a:t> based development of multi-tier enterprise applications</a:t>
            </a:r>
            <a:r>
              <a:rPr lang="en-US" b="1" u="sng" dirty="0" smtClean="0"/>
              <a:t>.</a:t>
            </a:r>
          </a:p>
          <a:p>
            <a:pPr algn="just"/>
            <a:r>
              <a:rPr lang="en-US" dirty="0" smtClean="0"/>
              <a:t>A </a:t>
            </a:r>
            <a:r>
              <a:rPr lang="en-US" dirty="0"/>
              <a:t>J2EE application system typically supports the following tiers:</a:t>
            </a:r>
          </a:p>
          <a:p>
            <a:pPr algn="just"/>
            <a:r>
              <a:rPr lang="en-US" dirty="0"/>
              <a:t> </a:t>
            </a:r>
          </a:p>
          <a:p>
            <a:pPr lvl="0" algn="just"/>
            <a:r>
              <a:rPr lang="en-US" dirty="0" smtClean="0"/>
              <a:t>1. Client </a:t>
            </a:r>
            <a:r>
              <a:rPr lang="en-US" dirty="0"/>
              <a:t>Tier</a:t>
            </a:r>
          </a:p>
          <a:p>
            <a:pPr algn="just"/>
            <a:r>
              <a:rPr lang="en-US" dirty="0"/>
              <a:t> </a:t>
            </a:r>
            <a:r>
              <a:rPr lang="en-US" dirty="0" smtClean="0"/>
              <a:t>In </a:t>
            </a:r>
            <a:r>
              <a:rPr lang="en-US" dirty="0"/>
              <a:t>the client tier ,web component ,such as </a:t>
            </a:r>
            <a:r>
              <a:rPr lang="en-US" dirty="0" smtClean="0"/>
              <a:t>servlets </a:t>
            </a:r>
            <a:r>
              <a:rPr lang="en-US" dirty="0"/>
              <a:t>and JSP(Java Server Pages) or stand </a:t>
            </a:r>
            <a:r>
              <a:rPr lang="en-US" dirty="0" smtClean="0"/>
              <a:t>alone</a:t>
            </a:r>
          </a:p>
          <a:p>
            <a:pPr algn="just"/>
            <a:r>
              <a:rPr lang="en-US" dirty="0" smtClean="0"/>
              <a:t> </a:t>
            </a:r>
            <a:r>
              <a:rPr lang="en-US" dirty="0"/>
              <a:t>java applications provide a dynamic interface to the middle-tier.</a:t>
            </a:r>
          </a:p>
          <a:p>
            <a:pPr algn="just"/>
            <a:r>
              <a:rPr lang="en-US" dirty="0"/>
              <a:t> </a:t>
            </a:r>
          </a:p>
          <a:p>
            <a:pPr lvl="0" algn="just"/>
            <a:r>
              <a:rPr lang="en-US" dirty="0" smtClean="0"/>
              <a:t>2. Middle </a:t>
            </a:r>
            <a:r>
              <a:rPr lang="en-US" dirty="0"/>
              <a:t>Tier</a:t>
            </a:r>
          </a:p>
          <a:p>
            <a:pPr algn="just"/>
            <a:r>
              <a:rPr lang="en-US" dirty="0"/>
              <a:t>The server </a:t>
            </a:r>
            <a:r>
              <a:rPr lang="en-US" dirty="0" smtClean="0"/>
              <a:t>tier, or </a:t>
            </a:r>
            <a:r>
              <a:rPr lang="en-US" dirty="0"/>
              <a:t>the middle=tier</a:t>
            </a:r>
            <a:r>
              <a:rPr lang="en-US" dirty="0" smtClean="0"/>
              <a:t>, enterprise </a:t>
            </a:r>
            <a:r>
              <a:rPr lang="en-US" dirty="0"/>
              <a:t>beans and web services encapsulates reusable </a:t>
            </a:r>
            <a:endParaRPr lang="en-US" dirty="0" smtClean="0"/>
          </a:p>
          <a:p>
            <a:pPr algn="just"/>
            <a:r>
              <a:rPr lang="en-US" dirty="0" smtClean="0"/>
              <a:t>distributable business </a:t>
            </a:r>
            <a:r>
              <a:rPr lang="en-US" dirty="0"/>
              <a:t>logic for the application</a:t>
            </a:r>
            <a:r>
              <a:rPr lang="en-US" dirty="0" smtClean="0"/>
              <a:t>. These </a:t>
            </a:r>
            <a:r>
              <a:rPr lang="en-US" dirty="0"/>
              <a:t>server tier components are contained on a </a:t>
            </a:r>
            <a:endParaRPr lang="en-US" dirty="0" smtClean="0"/>
          </a:p>
          <a:p>
            <a:pPr algn="just"/>
            <a:r>
              <a:rPr lang="en-US" dirty="0" smtClean="0"/>
              <a:t>J2EE </a:t>
            </a:r>
            <a:r>
              <a:rPr lang="en-US" dirty="0"/>
              <a:t>application server</a:t>
            </a:r>
            <a:r>
              <a:rPr lang="en-US" dirty="0" smtClean="0"/>
              <a:t>, which </a:t>
            </a:r>
            <a:r>
              <a:rPr lang="en-US" dirty="0"/>
              <a:t>provides the platform for these components to perform actions </a:t>
            </a:r>
            <a:endParaRPr lang="en-US" dirty="0" smtClean="0"/>
          </a:p>
          <a:p>
            <a:pPr algn="just"/>
            <a:r>
              <a:rPr lang="en-US" dirty="0" smtClean="0"/>
              <a:t>and </a:t>
            </a:r>
            <a:r>
              <a:rPr lang="en-US" dirty="0"/>
              <a:t>store data(s).</a:t>
            </a:r>
          </a:p>
          <a:p>
            <a:pPr algn="just"/>
            <a:r>
              <a:rPr lang="en-US" dirty="0"/>
              <a:t> </a:t>
            </a:r>
          </a:p>
          <a:p>
            <a:pPr algn="just"/>
            <a:r>
              <a:rPr lang="en-US" dirty="0"/>
              <a:t>3. Enterprise Data Tier</a:t>
            </a:r>
          </a:p>
          <a:p>
            <a:pPr algn="just"/>
            <a:r>
              <a:rPr lang="en-US" dirty="0"/>
              <a:t> </a:t>
            </a:r>
            <a:r>
              <a:rPr lang="en-US" dirty="0" smtClean="0"/>
              <a:t>In </a:t>
            </a:r>
            <a:r>
              <a:rPr lang="en-US" dirty="0"/>
              <a:t>the data tier</a:t>
            </a:r>
            <a:r>
              <a:rPr lang="en-US" dirty="0" smtClean="0"/>
              <a:t>, the </a:t>
            </a:r>
            <a:r>
              <a:rPr lang="en-US" dirty="0"/>
              <a:t>enterprise data is stored and persisted typically in </a:t>
            </a:r>
            <a:r>
              <a:rPr lang="en-US" dirty="0" smtClean="0"/>
              <a:t>a relational </a:t>
            </a:r>
            <a:r>
              <a:rPr lang="en-US" dirty="0"/>
              <a:t>database </a:t>
            </a:r>
            <a:endParaRPr lang="en-US" dirty="0" smtClean="0"/>
          </a:p>
          <a:p>
            <a:pPr algn="just"/>
            <a:r>
              <a:rPr lang="en-US" dirty="0" smtClean="0"/>
              <a:t>environment.</a:t>
            </a:r>
            <a:endParaRPr lang="en-US" dirty="0"/>
          </a:p>
        </p:txBody>
      </p:sp>
      <p:sp>
        <p:nvSpPr>
          <p:cNvPr id="3" name="Slide Number Placeholder 2"/>
          <p:cNvSpPr>
            <a:spLocks noGrp="1"/>
          </p:cNvSpPr>
          <p:nvPr>
            <p:ph type="sldNum" sz="quarter" idx="12"/>
          </p:nvPr>
        </p:nvSpPr>
        <p:spPr/>
        <p:txBody>
          <a:bodyPr/>
          <a:lstStyle/>
          <a:p>
            <a:fld id="{BA937E68-F1CF-4E40-99A3-3DA8230FBFC6}" type="slidenum">
              <a:rPr lang="en-US" smtClean="0">
                <a:solidFill>
                  <a:prstClr val="black">
                    <a:tint val="75000"/>
                  </a:prstClr>
                </a:solidFill>
              </a:rPr>
              <a:pPr/>
              <a:t>13</a:t>
            </a:fld>
            <a:endParaRPr lang="en-US" dirty="0">
              <a:solidFill>
                <a:prstClr val="black">
                  <a:tint val="75000"/>
                </a:prstClr>
              </a:solidFill>
            </a:endParaRPr>
          </a:p>
        </p:txBody>
      </p:sp>
    </p:spTree>
    <p:extLst>
      <p:ext uri="{BB962C8B-B14F-4D97-AF65-F5344CB8AC3E}">
        <p14:creationId xmlns:p14="http://schemas.microsoft.com/office/powerpoint/2010/main" val="4146221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
            <a:lum/>
          </a:blip>
          <a:srcRect/>
          <a:stretch>
            <a:fillRect l="-45000" r="-45000"/>
          </a:stretch>
        </a:blipFill>
        <a:effectLst/>
      </p:bgPr>
    </p:bg>
    <p:spTree>
      <p:nvGrpSpPr>
        <p:cNvPr id="1" name=""/>
        <p:cNvGrpSpPr/>
        <p:nvPr/>
      </p:nvGrpSpPr>
      <p:grpSpPr>
        <a:xfrm>
          <a:off x="0" y="0"/>
          <a:ext cx="0" cy="0"/>
          <a:chOff x="0" y="0"/>
          <a:chExt cx="0" cy="0"/>
        </a:xfrm>
      </p:grpSpPr>
      <p:sp>
        <p:nvSpPr>
          <p:cNvPr id="2" name="TextBox 1"/>
          <p:cNvSpPr txBox="1"/>
          <p:nvPr/>
        </p:nvSpPr>
        <p:spPr>
          <a:xfrm>
            <a:off x="2895600" y="271790"/>
            <a:ext cx="3457037" cy="523220"/>
          </a:xfrm>
          <a:prstGeom prst="rect">
            <a:avLst/>
          </a:prstGeom>
          <a:noFill/>
        </p:spPr>
        <p:txBody>
          <a:bodyPr wrap="none" rtlCol="0">
            <a:spAutoFit/>
          </a:bodyPr>
          <a:lstStyle/>
          <a:p>
            <a:pPr algn="ctr"/>
            <a:r>
              <a:rPr lang="en-US" sz="2800" b="1" dirty="0" smtClean="0">
                <a:latin typeface="Cambria" pitchFamily="18" charset="0"/>
              </a:rPr>
              <a:t>System architecture</a:t>
            </a:r>
            <a:endParaRPr lang="en-US" sz="2800" b="1" dirty="0">
              <a:latin typeface="Cambria" pitchFamily="18" charset="0"/>
            </a:endParaRPr>
          </a:p>
        </p:txBody>
      </p:sp>
      <p:sp>
        <p:nvSpPr>
          <p:cNvPr id="3" name="Slide Number Placeholder 2"/>
          <p:cNvSpPr>
            <a:spLocks noGrp="1"/>
          </p:cNvSpPr>
          <p:nvPr>
            <p:ph type="sldNum" sz="quarter" idx="12"/>
          </p:nvPr>
        </p:nvSpPr>
        <p:spPr/>
        <p:txBody>
          <a:bodyPr/>
          <a:lstStyle/>
          <a:p>
            <a:fld id="{BA937E68-F1CF-4E40-99A3-3DA8230FBFC6}" type="slidenum">
              <a:rPr lang="en-US" smtClean="0">
                <a:solidFill>
                  <a:prstClr val="black">
                    <a:tint val="75000"/>
                  </a:prstClr>
                </a:solidFill>
              </a:rPr>
              <a:pPr/>
              <a:t>14</a:t>
            </a:fld>
            <a:endParaRPr lang="en-US" dirty="0">
              <a:solidFill>
                <a:prstClr val="black">
                  <a:tint val="75000"/>
                </a:prstClr>
              </a:solidFill>
            </a:endParaRPr>
          </a:p>
        </p:txBody>
      </p:sp>
      <p:pic>
        <p:nvPicPr>
          <p:cNvPr id="4" name="Picture 2" descr="C:\Users\toshiba\Pictures\major\tiers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 y="814675"/>
            <a:ext cx="9344025" cy="4762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39548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
            <a:lum/>
          </a:blip>
          <a:srcRect/>
          <a:stretch>
            <a:fillRect l="-45000" r="-45000"/>
          </a:stretch>
        </a:blipFill>
        <a:effectLst/>
      </p:bgPr>
    </p:bg>
    <p:spTree>
      <p:nvGrpSpPr>
        <p:cNvPr id="1" name=""/>
        <p:cNvGrpSpPr/>
        <p:nvPr/>
      </p:nvGrpSpPr>
      <p:grpSpPr>
        <a:xfrm>
          <a:off x="0" y="0"/>
          <a:ext cx="0" cy="0"/>
          <a:chOff x="0" y="0"/>
          <a:chExt cx="0" cy="0"/>
        </a:xfrm>
      </p:grpSpPr>
      <p:sp>
        <p:nvSpPr>
          <p:cNvPr id="2" name="TextBox 1"/>
          <p:cNvSpPr txBox="1"/>
          <p:nvPr/>
        </p:nvSpPr>
        <p:spPr>
          <a:xfrm>
            <a:off x="803641" y="304800"/>
            <a:ext cx="7543800" cy="523220"/>
          </a:xfrm>
          <a:prstGeom prst="rect">
            <a:avLst/>
          </a:prstGeom>
          <a:noFill/>
        </p:spPr>
        <p:txBody>
          <a:bodyPr wrap="square" rtlCol="0">
            <a:spAutoFit/>
          </a:bodyPr>
          <a:lstStyle/>
          <a:p>
            <a:pPr algn="ctr"/>
            <a:r>
              <a:rPr lang="en-US" sz="2800" b="1" dirty="0" smtClean="0">
                <a:latin typeface="Cambria" pitchFamily="18" charset="0"/>
              </a:rPr>
              <a:t>Network  Setup</a:t>
            </a:r>
            <a:endParaRPr lang="en-US" sz="2800" b="1" dirty="0">
              <a:latin typeface="Cambria" pitchFamily="18"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524000"/>
            <a:ext cx="9151085"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A937E68-F1CF-4E40-99A3-3DA8230FBFC6}" type="slidenum">
              <a:rPr lang="en-US" smtClean="0">
                <a:solidFill>
                  <a:prstClr val="black">
                    <a:tint val="75000"/>
                  </a:prstClr>
                </a:solidFill>
              </a:rPr>
              <a:pPr/>
              <a:t>15</a:t>
            </a:fld>
            <a:endParaRPr lang="en-US" dirty="0">
              <a:solidFill>
                <a:prstClr val="black">
                  <a:tint val="75000"/>
                </a:prstClr>
              </a:solidFill>
            </a:endParaRPr>
          </a:p>
        </p:txBody>
      </p:sp>
    </p:spTree>
    <p:extLst>
      <p:ext uri="{BB962C8B-B14F-4D97-AF65-F5344CB8AC3E}">
        <p14:creationId xmlns:p14="http://schemas.microsoft.com/office/powerpoint/2010/main" val="12239707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1447800" y="2362200"/>
            <a:ext cx="6172200" cy="1477328"/>
          </a:xfrm>
          <a:prstGeom prst="rect">
            <a:avLst/>
          </a:prstGeom>
        </p:spPr>
        <p:txBody>
          <a:bodyPr wrap="square">
            <a:spAutoFit/>
          </a:bodyPr>
          <a:lstStyle/>
          <a:p>
            <a:pPr algn="ctr">
              <a:spcBef>
                <a:spcPct val="50000"/>
              </a:spcBef>
            </a:pPr>
            <a:r>
              <a:rPr lang="en-US" sz="3600" b="1" dirty="0">
                <a:solidFill>
                  <a:schemeClr val="bg1"/>
                </a:solidFill>
                <a:latin typeface="High Tower Text" pitchFamily="18" charset="0"/>
              </a:rPr>
              <a:t>Part </a:t>
            </a:r>
            <a:r>
              <a:rPr lang="en-US" sz="3600" b="1" dirty="0" smtClean="0">
                <a:solidFill>
                  <a:schemeClr val="bg1"/>
                </a:solidFill>
                <a:latin typeface="High Tower Text" pitchFamily="18" charset="0"/>
              </a:rPr>
              <a:t>IV</a:t>
            </a:r>
          </a:p>
          <a:p>
            <a:pPr algn="ctr">
              <a:spcBef>
                <a:spcPct val="50000"/>
              </a:spcBef>
            </a:pPr>
            <a:r>
              <a:rPr lang="en-US" sz="3600" dirty="0" smtClean="0">
                <a:solidFill>
                  <a:schemeClr val="bg1"/>
                </a:solidFill>
                <a:latin typeface="High Tower Text" pitchFamily="18" charset="0"/>
              </a:rPr>
              <a:t>Main modules’ </a:t>
            </a:r>
            <a:r>
              <a:rPr lang="en-US" sz="3600" dirty="0">
                <a:solidFill>
                  <a:schemeClr val="bg1"/>
                </a:solidFill>
                <a:latin typeface="High Tower Text" pitchFamily="18" charset="0"/>
              </a:rPr>
              <a:t>segregation</a:t>
            </a:r>
          </a:p>
        </p:txBody>
      </p:sp>
      <p:sp>
        <p:nvSpPr>
          <p:cNvPr id="3" name="Slide Number Placeholder 2"/>
          <p:cNvSpPr>
            <a:spLocks noGrp="1"/>
          </p:cNvSpPr>
          <p:nvPr>
            <p:ph type="sldNum" sz="quarter" idx="12"/>
          </p:nvPr>
        </p:nvSpPr>
        <p:spPr/>
        <p:txBody>
          <a:bodyPr/>
          <a:lstStyle/>
          <a:p>
            <a:fld id="{BA937E68-F1CF-4E40-99A3-3DA8230FBFC6}" type="slidenum">
              <a:rPr lang="en-US" smtClean="0">
                <a:solidFill>
                  <a:prstClr val="black">
                    <a:tint val="75000"/>
                  </a:prstClr>
                </a:solidFill>
              </a:rPr>
              <a:pPr/>
              <a:t>16</a:t>
            </a:fld>
            <a:endParaRPr lang="en-US" dirty="0">
              <a:solidFill>
                <a:prstClr val="black">
                  <a:tint val="75000"/>
                </a:prstClr>
              </a:solidFill>
            </a:endParaRPr>
          </a:p>
        </p:txBody>
      </p:sp>
    </p:spTree>
    <p:extLst>
      <p:ext uri="{BB962C8B-B14F-4D97-AF65-F5344CB8AC3E}">
        <p14:creationId xmlns:p14="http://schemas.microsoft.com/office/powerpoint/2010/main" val="13890296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Rectangle 3"/>
          <p:cNvSpPr>
            <a:spLocks noGrp="1" noChangeArrowheads="1"/>
          </p:cNvSpPr>
          <p:nvPr>
            <p:ph type="body" idx="1"/>
          </p:nvPr>
        </p:nvSpPr>
        <p:spPr>
          <a:xfrm>
            <a:off x="533400" y="1600200"/>
            <a:ext cx="8229600" cy="4800600"/>
          </a:xfrm>
        </p:spPr>
        <p:txBody>
          <a:bodyPr>
            <a:normAutofit/>
          </a:bodyPr>
          <a:lstStyle/>
          <a:p>
            <a:pPr>
              <a:buFont typeface="Wingdings" pitchFamily="2" charset="2"/>
              <a:buNone/>
              <a:defRPr/>
            </a:pPr>
            <a:endParaRPr lang="en-US" sz="2800" dirty="0" smtClean="0">
              <a:latin typeface="Cambria" pitchFamily="18" charset="0"/>
            </a:endParaRPr>
          </a:p>
          <a:p>
            <a:pPr>
              <a:defRPr/>
            </a:pPr>
            <a:r>
              <a:rPr lang="en-US" sz="2800" dirty="0" smtClean="0">
                <a:latin typeface="Cambria" pitchFamily="18" charset="0"/>
              </a:rPr>
              <a:t>Administrator</a:t>
            </a:r>
            <a:endParaRPr lang="en-IN" sz="2800" dirty="0" smtClean="0">
              <a:latin typeface="Cambria" pitchFamily="18" charset="0"/>
            </a:endParaRPr>
          </a:p>
          <a:p>
            <a:pPr>
              <a:defRPr/>
            </a:pPr>
            <a:r>
              <a:rPr lang="en-US" sz="2800" dirty="0" smtClean="0">
                <a:latin typeface="Cambria" pitchFamily="18" charset="0"/>
              </a:rPr>
              <a:t>Jobseekers </a:t>
            </a:r>
          </a:p>
          <a:p>
            <a:pPr>
              <a:defRPr/>
            </a:pPr>
            <a:r>
              <a:rPr lang="en-US" sz="2800" dirty="0" smtClean="0">
                <a:latin typeface="Cambria" pitchFamily="18" charset="0"/>
              </a:rPr>
              <a:t>Company</a:t>
            </a:r>
            <a:endParaRPr lang="en-IN" sz="2800" dirty="0" smtClean="0">
              <a:latin typeface="Cambria" pitchFamily="18" charset="0"/>
            </a:endParaRPr>
          </a:p>
        </p:txBody>
      </p:sp>
      <p:sp>
        <p:nvSpPr>
          <p:cNvPr id="136196" name="Rectangle 4"/>
          <p:cNvSpPr>
            <a:spLocks noGrp="1" noRot="1" noChangeArrowheads="1"/>
          </p:cNvSpPr>
          <p:nvPr>
            <p:ph type="title"/>
          </p:nvPr>
        </p:nvSpPr>
        <p:spPr>
          <a:xfrm>
            <a:off x="533400" y="381000"/>
            <a:ext cx="8229600" cy="1143000"/>
          </a:xfrm>
        </p:spPr>
        <p:txBody>
          <a:bodyPr>
            <a:normAutofit/>
          </a:bodyPr>
          <a:lstStyle/>
          <a:p>
            <a:pPr eaLnBrk="1" hangingPunct="1">
              <a:defRPr/>
            </a:pPr>
            <a:r>
              <a:rPr lang="en-US" sz="4000" b="1" dirty="0" smtClean="0">
                <a:solidFill>
                  <a:schemeClr val="tx1">
                    <a:lumMod val="50000"/>
                    <a:lumOff val="50000"/>
                  </a:schemeClr>
                </a:solidFill>
                <a:latin typeface="Cambria" pitchFamily="18" charset="0"/>
              </a:rPr>
              <a:t>Modules of Project</a:t>
            </a:r>
          </a:p>
        </p:txBody>
      </p:sp>
      <p:pic>
        <p:nvPicPr>
          <p:cNvPr id="3074" name="Picture 2" descr="G:\__Project Workbenchs\Testing Project\Files\b\presentation\images\career_banner1 (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51450"/>
            <a:ext cx="9144000" cy="160655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A937E68-F1CF-4E40-99A3-3DA8230FBFC6}" type="slidenum">
              <a:rPr lang="en-US" smtClean="0">
                <a:solidFill>
                  <a:prstClr val="black">
                    <a:tint val="75000"/>
                  </a:prstClr>
                </a:solidFill>
              </a:rPr>
              <a:pPr/>
              <a:t>17</a:t>
            </a:fld>
            <a:endParaRPr lang="en-US" dirty="0">
              <a:solidFill>
                <a:prstClr val="black">
                  <a:tint val="75000"/>
                </a:prstClr>
              </a:solidFill>
            </a:endParaRPr>
          </a:p>
        </p:txBody>
      </p:sp>
    </p:spTree>
    <p:extLst>
      <p:ext uri="{BB962C8B-B14F-4D97-AF65-F5344CB8AC3E}">
        <p14:creationId xmlns:p14="http://schemas.microsoft.com/office/powerpoint/2010/main" val="22756906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grpId="0" nodeType="afterEffect">
                                  <p:stCondLst>
                                    <p:cond delay="0"/>
                                  </p:stCondLst>
                                  <p:childTnLst>
                                    <p:set>
                                      <p:cBhvr>
                                        <p:cTn id="6" dur="1" fill="hold">
                                          <p:stCondLst>
                                            <p:cond delay="0"/>
                                          </p:stCondLst>
                                        </p:cTn>
                                        <p:tgtEl>
                                          <p:spTgt spid="136196"/>
                                        </p:tgtEl>
                                        <p:attrNameLst>
                                          <p:attrName>style.visibility</p:attrName>
                                        </p:attrNameLst>
                                      </p:cBhvr>
                                      <p:to>
                                        <p:strVal val="visible"/>
                                      </p:to>
                                    </p:set>
                                    <p:anim calcmode="lin" valueType="num">
                                      <p:cBhvr>
                                        <p:cTn id="7" dur="1000" fill="hold"/>
                                        <p:tgtEl>
                                          <p:spTgt spid="136196"/>
                                        </p:tgtEl>
                                        <p:attrNameLst>
                                          <p:attrName>ppt_x</p:attrName>
                                        </p:attrNameLst>
                                      </p:cBhvr>
                                      <p:tavLst>
                                        <p:tav tm="0">
                                          <p:val>
                                            <p:strVal val="#ppt_x"/>
                                          </p:val>
                                        </p:tav>
                                        <p:tav tm="50000">
                                          <p:val>
                                            <p:strVal val="#ppt_x+.1"/>
                                          </p:val>
                                        </p:tav>
                                        <p:tav tm="100000">
                                          <p:val>
                                            <p:strVal val="#ppt_x"/>
                                          </p:val>
                                        </p:tav>
                                      </p:tavLst>
                                    </p:anim>
                                    <p:anim calcmode="lin" valueType="num">
                                      <p:cBhvr>
                                        <p:cTn id="8" dur="1000" fill="hold"/>
                                        <p:tgtEl>
                                          <p:spTgt spid="136196"/>
                                        </p:tgtEl>
                                        <p:attrNameLst>
                                          <p:attrName>ppt_y</p:attrName>
                                        </p:attrNameLst>
                                      </p:cBhvr>
                                      <p:tavLst>
                                        <p:tav tm="0">
                                          <p:val>
                                            <p:strVal val="#ppt_y"/>
                                          </p:val>
                                        </p:tav>
                                        <p:tav tm="100000">
                                          <p:val>
                                            <p:strVal val="#ppt_y"/>
                                          </p:val>
                                        </p:tav>
                                      </p:tavLst>
                                    </p:anim>
                                    <p:anim calcmode="lin" valueType="num">
                                      <p:cBhvr>
                                        <p:cTn id="9" dur="1000" fill="hold"/>
                                        <p:tgtEl>
                                          <p:spTgt spid="136196"/>
                                        </p:tgtEl>
                                        <p:attrNameLst>
                                          <p:attrName>ppt_h</p:attrName>
                                        </p:attrNameLst>
                                      </p:cBhvr>
                                      <p:tavLst>
                                        <p:tav tm="0">
                                          <p:val>
                                            <p:strVal val="#ppt_h/10"/>
                                          </p:val>
                                        </p:tav>
                                        <p:tav tm="50000">
                                          <p:val>
                                            <p:strVal val="#ppt_h+.01"/>
                                          </p:val>
                                        </p:tav>
                                        <p:tav tm="100000">
                                          <p:val>
                                            <p:strVal val="#ppt_h"/>
                                          </p:val>
                                        </p:tav>
                                      </p:tavLst>
                                    </p:anim>
                                    <p:anim calcmode="lin" valueType="num">
                                      <p:cBhvr>
                                        <p:cTn id="10" dur="1000" fill="hold"/>
                                        <p:tgtEl>
                                          <p:spTgt spid="13619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1000" tmFilter="0,0; .5, 1; 1, 1"/>
                                        <p:tgtEl>
                                          <p:spTgt spid="136196"/>
                                        </p:tgtEl>
                                      </p:cBhvr>
                                    </p:animEffect>
                                  </p:childTnLst>
                                  <p:subTnLst>
                                    <p:audio>
                                      <p:cMediaNode vol="100000">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par>
                          <p:cTn id="12" fill="hold" nodeType="afterGroup">
                            <p:stCondLst>
                              <p:cond delay="1000"/>
                            </p:stCondLst>
                            <p:childTnLst>
                              <p:par>
                                <p:cTn id="13" presetID="41" presetClass="entr" presetSubtype="0" fill="hold" nodeType="afterEffect">
                                  <p:stCondLst>
                                    <p:cond delay="0"/>
                                  </p:stCondLst>
                                  <p:iterate type="lt">
                                    <p:tmPct val="10000"/>
                                  </p:iterate>
                                  <p:childTnLst>
                                    <p:set>
                                      <p:cBhvr>
                                        <p:cTn id="14" dur="1" fill="hold">
                                          <p:stCondLst>
                                            <p:cond delay="0"/>
                                          </p:stCondLst>
                                        </p:cTn>
                                        <p:tgtEl>
                                          <p:spTgt spid="136195">
                                            <p:txEl>
                                              <p:charRg st="0" end="34"/>
                                            </p:txEl>
                                          </p:spTgt>
                                        </p:tgtEl>
                                        <p:attrNameLst>
                                          <p:attrName>style.visibility</p:attrName>
                                        </p:attrNameLst>
                                      </p:cBhvr>
                                      <p:to>
                                        <p:strVal val="visible"/>
                                      </p:to>
                                    </p:set>
                                    <p:anim calcmode="lin" valueType="num">
                                      <p:cBhvr>
                                        <p:cTn id="15" dur="1000" fill="hold"/>
                                        <p:tgtEl>
                                          <p:spTgt spid="136195">
                                            <p:txEl>
                                              <p:charRg st="0" end="34"/>
                                            </p:txEl>
                                          </p:spTgt>
                                        </p:tgtEl>
                                        <p:attrNameLst>
                                          <p:attrName>ppt_x</p:attrName>
                                        </p:attrNameLst>
                                      </p:cBhvr>
                                      <p:tavLst>
                                        <p:tav tm="0">
                                          <p:val>
                                            <p:strVal val="#ppt_x"/>
                                          </p:val>
                                        </p:tav>
                                        <p:tav tm="50000">
                                          <p:val>
                                            <p:strVal val="#ppt_x+.1"/>
                                          </p:val>
                                        </p:tav>
                                        <p:tav tm="100000">
                                          <p:val>
                                            <p:strVal val="#ppt_x"/>
                                          </p:val>
                                        </p:tav>
                                      </p:tavLst>
                                    </p:anim>
                                    <p:anim calcmode="lin" valueType="num">
                                      <p:cBhvr>
                                        <p:cTn id="16" dur="1000" fill="hold"/>
                                        <p:tgtEl>
                                          <p:spTgt spid="136195">
                                            <p:txEl>
                                              <p:charRg st="0" end="34"/>
                                            </p:txEl>
                                          </p:spTgt>
                                        </p:tgtEl>
                                        <p:attrNameLst>
                                          <p:attrName>ppt_y</p:attrName>
                                        </p:attrNameLst>
                                      </p:cBhvr>
                                      <p:tavLst>
                                        <p:tav tm="0">
                                          <p:val>
                                            <p:strVal val="#ppt_y"/>
                                          </p:val>
                                        </p:tav>
                                        <p:tav tm="100000">
                                          <p:val>
                                            <p:strVal val="#ppt_y"/>
                                          </p:val>
                                        </p:tav>
                                      </p:tavLst>
                                    </p:anim>
                                    <p:anim calcmode="lin" valueType="num">
                                      <p:cBhvr>
                                        <p:cTn id="17" dur="1000" fill="hold"/>
                                        <p:tgtEl>
                                          <p:spTgt spid="136195">
                                            <p:txEl>
                                              <p:charRg st="0" end="3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8" dur="1000" fill="hold"/>
                                        <p:tgtEl>
                                          <p:spTgt spid="136195">
                                            <p:txEl>
                                              <p:charRg st="0" end="3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9" dur="1000" tmFilter="0,0; .5, 1; 1, 1"/>
                                        <p:tgtEl>
                                          <p:spTgt spid="136195">
                                            <p:txEl>
                                              <p:charRg st="0" end="34"/>
                                            </p:txEl>
                                          </p:spTgt>
                                        </p:tgtEl>
                                      </p:cBhvr>
                                    </p:animEffect>
                                  </p:childTnLst>
                                </p:cTn>
                              </p:par>
                            </p:childTnLst>
                          </p:cTn>
                        </p:par>
                        <p:par>
                          <p:cTn id="20" fill="hold" nodeType="afterGroup">
                            <p:stCondLst>
                              <p:cond delay="4900"/>
                            </p:stCondLst>
                            <p:childTnLst>
                              <p:par>
                                <p:cTn id="21" presetID="41" presetClass="entr" presetSubtype="0" fill="hold" nodeType="afterEffect">
                                  <p:stCondLst>
                                    <p:cond delay="0"/>
                                  </p:stCondLst>
                                  <p:iterate type="lt">
                                    <p:tmPct val="10000"/>
                                  </p:iterate>
                                  <p:childTnLst>
                                    <p:set>
                                      <p:cBhvr>
                                        <p:cTn id="22" dur="1" fill="hold">
                                          <p:stCondLst>
                                            <p:cond delay="0"/>
                                          </p:stCondLst>
                                        </p:cTn>
                                        <p:tgtEl>
                                          <p:spTgt spid="136195">
                                            <p:txEl>
                                              <p:charRg st="34" end="34"/>
                                            </p:txEl>
                                          </p:spTgt>
                                        </p:tgtEl>
                                        <p:attrNameLst>
                                          <p:attrName>style.visibility</p:attrName>
                                        </p:attrNameLst>
                                      </p:cBhvr>
                                      <p:to>
                                        <p:strVal val="visible"/>
                                      </p:to>
                                    </p:set>
                                    <p:anim calcmode="lin" valueType="num">
                                      <p:cBhvr>
                                        <p:cTn id="23" dur="1000" fill="hold"/>
                                        <p:tgtEl>
                                          <p:spTgt spid="136195">
                                            <p:txEl>
                                              <p:charRg st="34" end="34"/>
                                            </p:txEl>
                                          </p:spTgt>
                                        </p:tgtEl>
                                        <p:attrNameLst>
                                          <p:attrName>ppt_x</p:attrName>
                                        </p:attrNameLst>
                                      </p:cBhvr>
                                      <p:tavLst>
                                        <p:tav tm="0">
                                          <p:val>
                                            <p:strVal val="#ppt_x"/>
                                          </p:val>
                                        </p:tav>
                                        <p:tav tm="50000">
                                          <p:val>
                                            <p:strVal val="#ppt_x+.1"/>
                                          </p:val>
                                        </p:tav>
                                        <p:tav tm="100000">
                                          <p:val>
                                            <p:strVal val="#ppt_x"/>
                                          </p:val>
                                        </p:tav>
                                      </p:tavLst>
                                    </p:anim>
                                    <p:anim calcmode="lin" valueType="num">
                                      <p:cBhvr>
                                        <p:cTn id="24" dur="1000" fill="hold"/>
                                        <p:tgtEl>
                                          <p:spTgt spid="136195">
                                            <p:txEl>
                                              <p:charRg st="34" end="34"/>
                                            </p:txEl>
                                          </p:spTgt>
                                        </p:tgtEl>
                                        <p:attrNameLst>
                                          <p:attrName>ppt_y</p:attrName>
                                        </p:attrNameLst>
                                      </p:cBhvr>
                                      <p:tavLst>
                                        <p:tav tm="0">
                                          <p:val>
                                            <p:strVal val="#ppt_y"/>
                                          </p:val>
                                        </p:tav>
                                        <p:tav tm="100000">
                                          <p:val>
                                            <p:strVal val="#ppt_y"/>
                                          </p:val>
                                        </p:tav>
                                      </p:tavLst>
                                    </p:anim>
                                    <p:anim calcmode="lin" valueType="num">
                                      <p:cBhvr>
                                        <p:cTn id="25" dur="1000" fill="hold"/>
                                        <p:tgtEl>
                                          <p:spTgt spid="136195">
                                            <p:txEl>
                                              <p:charRg st="34" end="3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6" dur="1000" fill="hold"/>
                                        <p:tgtEl>
                                          <p:spTgt spid="136195">
                                            <p:txEl>
                                              <p:charRg st="34" end="3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7" dur="1000" tmFilter="0,0; .5, 1; 1, 1"/>
                                        <p:tgtEl>
                                          <p:spTgt spid="136195">
                                            <p:txEl>
                                              <p:charRg st="34" end="3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defRPr/>
            </a:pPr>
            <a:r>
              <a:rPr lang="en-US" sz="4000" b="1" dirty="0" smtClean="0">
                <a:solidFill>
                  <a:schemeClr val="tx1">
                    <a:lumMod val="50000"/>
                    <a:lumOff val="50000"/>
                  </a:schemeClr>
                </a:solidFill>
                <a:latin typeface="Cambria" pitchFamily="18" charset="0"/>
              </a:rPr>
              <a:t>Description…</a:t>
            </a:r>
            <a:endParaRPr lang="en-IN" sz="4000" b="1" dirty="0">
              <a:solidFill>
                <a:schemeClr val="tx1">
                  <a:lumMod val="50000"/>
                  <a:lumOff val="50000"/>
                </a:schemeClr>
              </a:solidFill>
              <a:latin typeface="Cambria" pitchFamily="18" charset="0"/>
            </a:endParaRPr>
          </a:p>
        </p:txBody>
      </p:sp>
      <p:sp>
        <p:nvSpPr>
          <p:cNvPr id="3" name="Content Placeholder 2"/>
          <p:cNvSpPr>
            <a:spLocks noGrp="1"/>
          </p:cNvSpPr>
          <p:nvPr>
            <p:ph idx="1"/>
          </p:nvPr>
        </p:nvSpPr>
        <p:spPr>
          <a:xfrm>
            <a:off x="381000" y="1447800"/>
            <a:ext cx="8229600" cy="4525963"/>
          </a:xfrm>
        </p:spPr>
        <p:txBody>
          <a:bodyPr>
            <a:noAutofit/>
          </a:bodyPr>
          <a:lstStyle/>
          <a:p>
            <a:pPr algn="just">
              <a:defRPr/>
            </a:pPr>
            <a:r>
              <a:rPr lang="en-US" sz="2800" b="1" u="sng" dirty="0" smtClean="0">
                <a:latin typeface="Cambria" pitchFamily="18" charset="0"/>
              </a:rPr>
              <a:t>Administrator</a:t>
            </a:r>
            <a:r>
              <a:rPr lang="en-US" sz="2800" b="1" dirty="0" smtClean="0">
                <a:latin typeface="Cambria" pitchFamily="18" charset="0"/>
              </a:rPr>
              <a:t>: </a:t>
            </a:r>
          </a:p>
          <a:p>
            <a:pPr marL="0" indent="0">
              <a:lnSpc>
                <a:spcPct val="150000"/>
              </a:lnSpc>
              <a:buNone/>
            </a:pPr>
            <a:r>
              <a:rPr lang="en-US" sz="2800" dirty="0" smtClean="0">
                <a:latin typeface="Cambria" pitchFamily="18" charset="0"/>
              </a:rPr>
              <a:t>    </a:t>
            </a:r>
            <a:r>
              <a:rPr lang="en-US" sz="2800" dirty="0">
                <a:latin typeface="Cambria" pitchFamily="18" charset="0"/>
              </a:rPr>
              <a:t>Administrator has the full authority over the </a:t>
            </a:r>
            <a:r>
              <a:rPr lang="en-US" sz="2800" dirty="0" smtClean="0">
                <a:latin typeface="Cambria" pitchFamily="18" charset="0"/>
              </a:rPr>
              <a:t>web-app. </a:t>
            </a:r>
            <a:r>
              <a:rPr lang="en-US" sz="2800" dirty="0">
                <a:latin typeface="Cambria" pitchFamily="18" charset="0"/>
              </a:rPr>
              <a:t>He can view all the registered users and have the power to delete them. He can edit the web pages and update them. He can view all the company details also.</a:t>
            </a:r>
          </a:p>
        </p:txBody>
      </p:sp>
      <p:pic>
        <p:nvPicPr>
          <p:cNvPr id="4098" name="Picture 2" descr="G:\__Project Workbenchs\Testing Project\Files\b\presentation\images\career_BannerImg_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4048" y="5486400"/>
            <a:ext cx="2469951" cy="13716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A937E68-F1CF-4E40-99A3-3DA8230FBFC6}" type="slidenum">
              <a:rPr lang="en-US" smtClean="0">
                <a:solidFill>
                  <a:prstClr val="black">
                    <a:tint val="75000"/>
                  </a:prstClr>
                </a:solidFill>
              </a:rPr>
              <a:pPr/>
              <a:t>18</a:t>
            </a:fld>
            <a:endParaRPr lang="en-US" dirty="0">
              <a:solidFill>
                <a:prstClr val="black">
                  <a:tint val="75000"/>
                </a:prstClr>
              </a:solidFill>
            </a:endParaRPr>
          </a:p>
        </p:txBody>
      </p:sp>
    </p:spTree>
    <p:extLst>
      <p:ext uri="{BB962C8B-B14F-4D97-AF65-F5344CB8AC3E}">
        <p14:creationId xmlns:p14="http://schemas.microsoft.com/office/powerpoint/2010/main" val="9988913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sz="4000" b="1" dirty="0" smtClean="0">
                <a:solidFill>
                  <a:schemeClr val="tx1">
                    <a:lumMod val="50000"/>
                    <a:lumOff val="50000"/>
                  </a:schemeClr>
                </a:solidFill>
                <a:latin typeface="Cambria" pitchFamily="18" charset="0"/>
              </a:rPr>
              <a:t>Description…</a:t>
            </a:r>
            <a:endParaRPr lang="en-IN" sz="4000" b="1" dirty="0">
              <a:solidFill>
                <a:schemeClr val="tx1">
                  <a:lumMod val="50000"/>
                  <a:lumOff val="50000"/>
                </a:schemeClr>
              </a:solidFill>
              <a:latin typeface="Cambria" pitchFamily="18" charset="0"/>
            </a:endParaRPr>
          </a:p>
        </p:txBody>
      </p:sp>
      <p:sp>
        <p:nvSpPr>
          <p:cNvPr id="3" name="Content Placeholder 2"/>
          <p:cNvSpPr>
            <a:spLocks noGrp="1"/>
          </p:cNvSpPr>
          <p:nvPr>
            <p:ph idx="1"/>
          </p:nvPr>
        </p:nvSpPr>
        <p:spPr>
          <a:xfrm>
            <a:off x="304800" y="1371600"/>
            <a:ext cx="8229600" cy="4525963"/>
          </a:xfrm>
        </p:spPr>
        <p:txBody>
          <a:bodyPr>
            <a:normAutofit/>
          </a:bodyPr>
          <a:lstStyle/>
          <a:p>
            <a:pPr>
              <a:buFont typeface="Wingdings" pitchFamily="2" charset="2"/>
              <a:buNone/>
              <a:defRPr/>
            </a:pPr>
            <a:endParaRPr lang="en-US" sz="2800" dirty="0" smtClean="0">
              <a:latin typeface="Cambria" pitchFamily="18" charset="0"/>
            </a:endParaRPr>
          </a:p>
          <a:p>
            <a:pPr>
              <a:defRPr/>
            </a:pPr>
            <a:r>
              <a:rPr lang="en-US" sz="2800" b="1" u="sng" dirty="0">
                <a:latin typeface="Cambria" pitchFamily="18" charset="0"/>
              </a:rPr>
              <a:t>Job Seeker</a:t>
            </a:r>
            <a:r>
              <a:rPr lang="en-US" sz="2800" b="1" u="sng" dirty="0" smtClean="0">
                <a:latin typeface="Cambria" pitchFamily="18" charset="0"/>
              </a:rPr>
              <a:t>: </a:t>
            </a:r>
          </a:p>
          <a:p>
            <a:pPr marL="0" indent="0">
              <a:lnSpc>
                <a:spcPct val="150000"/>
              </a:lnSpc>
              <a:buNone/>
            </a:pPr>
            <a:r>
              <a:rPr lang="en-US" sz="2800" dirty="0" smtClean="0">
                <a:latin typeface="Cambria" pitchFamily="18" charset="0"/>
              </a:rPr>
              <a:t>   </a:t>
            </a:r>
            <a:r>
              <a:rPr lang="en-US" sz="2800" dirty="0">
                <a:latin typeface="Cambria" pitchFamily="18" charset="0"/>
              </a:rPr>
              <a:t>A jobseeker can register himself. After registration, he will be directed to his homepage. Here he </a:t>
            </a:r>
            <a:r>
              <a:rPr lang="en-US" sz="2800" dirty="0" smtClean="0">
                <a:latin typeface="Cambria" pitchFamily="18" charset="0"/>
              </a:rPr>
              <a:t>can </a:t>
            </a:r>
            <a:r>
              <a:rPr lang="en-US" sz="2800" dirty="0">
                <a:latin typeface="Cambria" pitchFamily="18" charset="0"/>
              </a:rPr>
              <a:t>update his profile, change password and see the examination details and all.</a:t>
            </a:r>
          </a:p>
          <a:p>
            <a:pPr>
              <a:buNone/>
            </a:pPr>
            <a:endParaRPr lang="en-US" sz="2800" dirty="0">
              <a:latin typeface="Cambria" pitchFamily="18" charset="0"/>
            </a:endParaRPr>
          </a:p>
          <a:p>
            <a:pPr>
              <a:buFont typeface="Wingdings" pitchFamily="2" charset="2"/>
              <a:buChar char="Ø"/>
              <a:defRPr/>
            </a:pPr>
            <a:endParaRPr lang="en-US" sz="2800" dirty="0" smtClean="0">
              <a:latin typeface="Cambria" pitchFamily="18" charset="0"/>
            </a:endParaRPr>
          </a:p>
          <a:p>
            <a:pPr>
              <a:defRPr/>
            </a:pPr>
            <a:endParaRPr lang="en-IN" sz="2800" dirty="0">
              <a:latin typeface="Cambria" pitchFamily="18" charset="0"/>
            </a:endParaRPr>
          </a:p>
        </p:txBody>
      </p:sp>
      <p:pic>
        <p:nvPicPr>
          <p:cNvPr id="5122" name="Picture 2" descr="G:\__Project Workbenchs\Testing Project\Files\b\presentation\images\campus-recruitment_10429486_250x2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4831" y="28135"/>
            <a:ext cx="1524000" cy="1524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A937E68-F1CF-4E40-99A3-3DA8230FBFC6}" type="slidenum">
              <a:rPr lang="en-US" smtClean="0">
                <a:solidFill>
                  <a:prstClr val="black">
                    <a:tint val="75000"/>
                  </a:prstClr>
                </a:solidFill>
              </a:rPr>
              <a:pPr/>
              <a:t>19</a:t>
            </a:fld>
            <a:endParaRPr lang="en-US" dirty="0">
              <a:solidFill>
                <a:prstClr val="black">
                  <a:tint val="75000"/>
                </a:prstClr>
              </a:solidFill>
            </a:endParaRPr>
          </a:p>
        </p:txBody>
      </p:sp>
    </p:spTree>
    <p:extLst>
      <p:ext uri="{BB962C8B-B14F-4D97-AF65-F5344CB8AC3E}">
        <p14:creationId xmlns:p14="http://schemas.microsoft.com/office/powerpoint/2010/main" val="6777212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PlasticWrap smoothness="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4545842" y="6017372"/>
            <a:ext cx="4572000" cy="830997"/>
          </a:xfrm>
          <a:prstGeom prst="rect">
            <a:avLst/>
          </a:prstGeom>
        </p:spPr>
        <p:txBody>
          <a:bodyPr>
            <a:spAutoFit/>
          </a:bodyPr>
          <a:lstStyle/>
          <a:p>
            <a:pPr algn="ctr"/>
            <a:r>
              <a:rPr lang="en-US" sz="2400" dirty="0">
                <a:solidFill>
                  <a:prstClr val="black"/>
                </a:solidFill>
                <a:latin typeface="Rockwell Condensed" pitchFamily="18" charset="0"/>
              </a:rPr>
              <a:t>“ Future is built by those who can see what’s not yet there </a:t>
            </a:r>
            <a:r>
              <a:rPr lang="en-US" sz="2400" dirty="0" smtClean="0">
                <a:solidFill>
                  <a:prstClr val="black"/>
                </a:solidFill>
                <a:latin typeface="Rockwell Condensed" pitchFamily="18" charset="0"/>
              </a:rPr>
              <a:t>…”</a:t>
            </a:r>
            <a:endParaRPr lang="en-US" sz="2400" dirty="0">
              <a:solidFill>
                <a:prstClr val="black"/>
              </a:solidFill>
              <a:latin typeface="Rockwell Condensed" pitchFamily="18" charset="0"/>
            </a:endParaRPr>
          </a:p>
        </p:txBody>
      </p:sp>
      <p:sp>
        <p:nvSpPr>
          <p:cNvPr id="3" name="Slide Number Placeholder 2"/>
          <p:cNvSpPr>
            <a:spLocks noGrp="1"/>
          </p:cNvSpPr>
          <p:nvPr>
            <p:ph type="sldNum" sz="quarter" idx="12"/>
          </p:nvPr>
        </p:nvSpPr>
        <p:spPr/>
        <p:txBody>
          <a:bodyPr/>
          <a:lstStyle/>
          <a:p>
            <a:fld id="{BA937E68-F1CF-4E40-99A3-3DA8230FBFC6}" type="slidenum">
              <a:rPr lang="en-US" smtClean="0">
                <a:solidFill>
                  <a:prstClr val="black">
                    <a:tint val="75000"/>
                  </a:prstClr>
                </a:solidFill>
              </a:rPr>
              <a:pPr/>
              <a:t>2</a:t>
            </a:fld>
            <a:endParaRPr lang="en-US" dirty="0">
              <a:solidFill>
                <a:prstClr val="black">
                  <a:tint val="75000"/>
                </a:prstClr>
              </a:solidFill>
            </a:endParaRPr>
          </a:p>
        </p:txBody>
      </p:sp>
    </p:spTree>
    <p:extLst>
      <p:ext uri="{BB962C8B-B14F-4D97-AF65-F5344CB8AC3E}">
        <p14:creationId xmlns:p14="http://schemas.microsoft.com/office/powerpoint/2010/main" val="1480214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pPr>
              <a:defRPr/>
            </a:pPr>
            <a:r>
              <a:rPr lang="en-US" sz="4000" b="1" dirty="0" smtClean="0">
                <a:solidFill>
                  <a:schemeClr val="tx1">
                    <a:lumMod val="50000"/>
                    <a:lumOff val="50000"/>
                  </a:schemeClr>
                </a:solidFill>
                <a:latin typeface="Cambria" pitchFamily="18" charset="0"/>
              </a:rPr>
              <a:t>Description…</a:t>
            </a:r>
            <a:endParaRPr lang="en-IN" sz="4000" b="1" dirty="0">
              <a:solidFill>
                <a:schemeClr val="tx1">
                  <a:lumMod val="50000"/>
                  <a:lumOff val="50000"/>
                </a:schemeClr>
              </a:solidFill>
              <a:latin typeface="Cambria" pitchFamily="18" charset="0"/>
            </a:endParaRPr>
          </a:p>
        </p:txBody>
      </p:sp>
      <p:sp>
        <p:nvSpPr>
          <p:cNvPr id="3" name="Content Placeholder 2"/>
          <p:cNvSpPr>
            <a:spLocks noGrp="1"/>
          </p:cNvSpPr>
          <p:nvPr>
            <p:ph idx="1"/>
          </p:nvPr>
        </p:nvSpPr>
        <p:spPr>
          <a:xfrm>
            <a:off x="230980" y="990600"/>
            <a:ext cx="8229600" cy="4525963"/>
          </a:xfrm>
        </p:spPr>
        <p:txBody>
          <a:bodyPr>
            <a:normAutofit/>
          </a:bodyPr>
          <a:lstStyle/>
          <a:p>
            <a:pPr>
              <a:buFont typeface="Wingdings" pitchFamily="2" charset="2"/>
              <a:buNone/>
              <a:defRPr/>
            </a:pPr>
            <a:r>
              <a:rPr lang="en-US" sz="2800" b="1" dirty="0" smtClean="0">
                <a:latin typeface="Cambria" pitchFamily="18" charset="0"/>
              </a:rPr>
              <a:t>    </a:t>
            </a:r>
          </a:p>
          <a:p>
            <a:pPr>
              <a:buFont typeface="Wingdings" pitchFamily="2" charset="2"/>
              <a:buNone/>
              <a:defRPr/>
            </a:pPr>
            <a:r>
              <a:rPr lang="en-US" sz="2800" b="1" u="sng" dirty="0">
                <a:latin typeface="Cambria" pitchFamily="18" charset="0"/>
              </a:rPr>
              <a:t>Company</a:t>
            </a:r>
            <a:r>
              <a:rPr lang="en-US" sz="2800" b="1" u="sng" dirty="0" smtClean="0">
                <a:latin typeface="Cambria" pitchFamily="18" charset="0"/>
              </a:rPr>
              <a:t>: </a:t>
            </a:r>
          </a:p>
          <a:p>
            <a:pPr marL="0" indent="0">
              <a:lnSpc>
                <a:spcPct val="150000"/>
              </a:lnSpc>
              <a:buNone/>
            </a:pPr>
            <a:r>
              <a:rPr lang="en-US" sz="2800" b="1" dirty="0" smtClean="0">
                <a:latin typeface="Cambria" pitchFamily="18" charset="0"/>
              </a:rPr>
              <a:t>	</a:t>
            </a:r>
            <a:r>
              <a:rPr lang="en-US" sz="2800" dirty="0">
                <a:latin typeface="Cambria" pitchFamily="18" charset="0"/>
              </a:rPr>
              <a:t>A company can register itself, conduct online examination, approve or disapprove candidates attending examination and provides results about the selected candidates.</a:t>
            </a:r>
          </a:p>
          <a:p>
            <a:pPr>
              <a:buNone/>
            </a:pPr>
            <a:endParaRPr lang="en-US" sz="2800" dirty="0">
              <a:latin typeface="Cambria" pitchFamily="18" charset="0"/>
            </a:endParaRPr>
          </a:p>
        </p:txBody>
      </p:sp>
      <p:pic>
        <p:nvPicPr>
          <p:cNvPr id="6146" name="Picture 2" descr="G:\__Project Workbenchs\Testing Project\Files\b\presentation\images\Professional_Green_HomeBann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1" y="5334448"/>
            <a:ext cx="3505200" cy="152241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A937E68-F1CF-4E40-99A3-3DA8230FBFC6}" type="slidenum">
              <a:rPr lang="en-US" smtClean="0">
                <a:solidFill>
                  <a:prstClr val="black">
                    <a:tint val="75000"/>
                  </a:prstClr>
                </a:solidFill>
              </a:rPr>
              <a:pPr/>
              <a:t>20</a:t>
            </a:fld>
            <a:endParaRPr lang="en-US" dirty="0">
              <a:solidFill>
                <a:prstClr val="black">
                  <a:tint val="75000"/>
                </a:prstClr>
              </a:solidFill>
            </a:endParaRPr>
          </a:p>
        </p:txBody>
      </p:sp>
    </p:spTree>
    <p:extLst>
      <p:ext uri="{BB962C8B-B14F-4D97-AF65-F5344CB8AC3E}">
        <p14:creationId xmlns:p14="http://schemas.microsoft.com/office/powerpoint/2010/main" val="15987737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1927746" y="2438400"/>
            <a:ext cx="4953000" cy="1477328"/>
          </a:xfrm>
          <a:prstGeom prst="rect">
            <a:avLst/>
          </a:prstGeom>
        </p:spPr>
        <p:txBody>
          <a:bodyPr wrap="square">
            <a:spAutoFit/>
          </a:bodyPr>
          <a:lstStyle/>
          <a:p>
            <a:pPr algn="ctr">
              <a:spcBef>
                <a:spcPct val="50000"/>
              </a:spcBef>
            </a:pPr>
            <a:r>
              <a:rPr lang="en-US" sz="3600" b="1" dirty="0">
                <a:solidFill>
                  <a:schemeClr val="bg1"/>
                </a:solidFill>
                <a:latin typeface="High Tower Text" pitchFamily="18" charset="0"/>
              </a:rPr>
              <a:t>Part </a:t>
            </a:r>
            <a:r>
              <a:rPr lang="en-US" sz="3600" b="1" dirty="0" smtClean="0">
                <a:solidFill>
                  <a:schemeClr val="bg1"/>
                </a:solidFill>
                <a:latin typeface="High Tower Text" pitchFamily="18" charset="0"/>
              </a:rPr>
              <a:t>V</a:t>
            </a:r>
          </a:p>
          <a:p>
            <a:pPr algn="ctr">
              <a:spcBef>
                <a:spcPct val="50000"/>
              </a:spcBef>
            </a:pPr>
            <a:r>
              <a:rPr lang="en-US" sz="3600" dirty="0" smtClean="0">
                <a:solidFill>
                  <a:schemeClr val="bg1"/>
                </a:solidFill>
                <a:latin typeface="High Tower Text" pitchFamily="18" charset="0"/>
              </a:rPr>
              <a:t>SPECIFICATIONS</a:t>
            </a:r>
            <a:endParaRPr lang="en-US" sz="3600" dirty="0">
              <a:solidFill>
                <a:schemeClr val="bg1"/>
              </a:solidFill>
              <a:latin typeface="High Tower Text" pitchFamily="18" charset="0"/>
            </a:endParaRPr>
          </a:p>
        </p:txBody>
      </p:sp>
      <p:sp>
        <p:nvSpPr>
          <p:cNvPr id="3" name="Slide Number Placeholder 2"/>
          <p:cNvSpPr>
            <a:spLocks noGrp="1"/>
          </p:cNvSpPr>
          <p:nvPr>
            <p:ph type="sldNum" sz="quarter" idx="12"/>
          </p:nvPr>
        </p:nvSpPr>
        <p:spPr/>
        <p:txBody>
          <a:bodyPr/>
          <a:lstStyle/>
          <a:p>
            <a:fld id="{BA937E68-F1CF-4E40-99A3-3DA8230FBFC6}" type="slidenum">
              <a:rPr lang="en-US" smtClean="0">
                <a:solidFill>
                  <a:prstClr val="black">
                    <a:tint val="75000"/>
                  </a:prstClr>
                </a:solidFill>
              </a:rPr>
              <a:pPr/>
              <a:t>21</a:t>
            </a:fld>
            <a:endParaRPr lang="en-US" dirty="0">
              <a:solidFill>
                <a:prstClr val="black">
                  <a:tint val="75000"/>
                </a:prstClr>
              </a:solidFill>
            </a:endParaRPr>
          </a:p>
        </p:txBody>
      </p:sp>
    </p:spTree>
    <p:extLst>
      <p:ext uri="{BB962C8B-B14F-4D97-AF65-F5344CB8AC3E}">
        <p14:creationId xmlns:p14="http://schemas.microsoft.com/office/powerpoint/2010/main" val="42397020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lgn="l"/>
            <a:r>
              <a:rPr lang="en-US" b="1" dirty="0">
                <a:latin typeface="Cambria" pitchFamily="18" charset="0"/>
              </a:rPr>
              <a:t>SYSTEM SPECIFICATION</a:t>
            </a:r>
            <a:r>
              <a:rPr lang="en-IN" dirty="0">
                <a:latin typeface="Cambria" pitchFamily="18" charset="0"/>
              </a:rPr>
              <a:t/>
            </a:r>
            <a:br>
              <a:rPr lang="en-IN" dirty="0">
                <a:latin typeface="Cambria" pitchFamily="18" charset="0"/>
              </a:rPr>
            </a:br>
            <a:endParaRPr lang="en-IN" dirty="0">
              <a:latin typeface="Cambria" pitchFamily="18" charset="0"/>
            </a:endParaRPr>
          </a:p>
        </p:txBody>
      </p:sp>
      <p:sp>
        <p:nvSpPr>
          <p:cNvPr id="3" name="Content Placeholder 2"/>
          <p:cNvSpPr>
            <a:spLocks noGrp="1"/>
          </p:cNvSpPr>
          <p:nvPr>
            <p:ph idx="1"/>
          </p:nvPr>
        </p:nvSpPr>
        <p:spPr>
          <a:xfrm>
            <a:off x="395536" y="908720"/>
            <a:ext cx="8424936" cy="5616624"/>
          </a:xfrm>
        </p:spPr>
        <p:txBody>
          <a:bodyPr>
            <a:normAutofit fontScale="40000" lnSpcReduction="20000"/>
          </a:bodyPr>
          <a:lstStyle/>
          <a:p>
            <a:pPr>
              <a:buNone/>
            </a:pPr>
            <a:r>
              <a:rPr lang="en-US" sz="6200" b="1" dirty="0">
                <a:latin typeface="Cambria" pitchFamily="18" charset="0"/>
              </a:rPr>
              <a:t>Hardware </a:t>
            </a:r>
            <a:r>
              <a:rPr lang="en-US" sz="6200" b="1" dirty="0" smtClean="0">
                <a:latin typeface="Cambria" pitchFamily="18" charset="0"/>
              </a:rPr>
              <a:t>Specification</a:t>
            </a:r>
          </a:p>
          <a:p>
            <a:endParaRPr lang="en-US" b="1" dirty="0" smtClean="0">
              <a:latin typeface="Cambria" pitchFamily="18" charset="0"/>
            </a:endParaRPr>
          </a:p>
          <a:p>
            <a:r>
              <a:rPr lang="en-US" sz="4500" dirty="0">
                <a:latin typeface="Cambria" pitchFamily="18" charset="0"/>
              </a:rPr>
              <a:t>CPU  			</a:t>
            </a:r>
            <a:r>
              <a:rPr lang="en-US" sz="4500" dirty="0" smtClean="0">
                <a:latin typeface="Cambria" pitchFamily="18" charset="0"/>
              </a:rPr>
              <a:t>                  :</a:t>
            </a:r>
            <a:r>
              <a:rPr lang="en-US" sz="4500" dirty="0">
                <a:latin typeface="Cambria" pitchFamily="18" charset="0"/>
              </a:rPr>
              <a:t>	PENTIUM IV</a:t>
            </a:r>
            <a:endParaRPr lang="en-IN" sz="4500" dirty="0">
              <a:latin typeface="Cambria" pitchFamily="18" charset="0"/>
            </a:endParaRPr>
          </a:p>
          <a:p>
            <a:r>
              <a:rPr lang="en-US" sz="4500" dirty="0">
                <a:latin typeface="Cambria" pitchFamily="18" charset="0"/>
              </a:rPr>
              <a:t>PROCESSOR SPEED		</a:t>
            </a:r>
            <a:r>
              <a:rPr lang="en-US" sz="4500" dirty="0" smtClean="0">
                <a:latin typeface="Cambria" pitchFamily="18" charset="0"/>
              </a:rPr>
              <a:t> :                2 </a:t>
            </a:r>
            <a:r>
              <a:rPr lang="en-US" sz="4500" dirty="0">
                <a:latin typeface="Cambria" pitchFamily="18" charset="0"/>
              </a:rPr>
              <a:t>GHz</a:t>
            </a:r>
            <a:endParaRPr lang="en-IN" sz="4500" dirty="0">
              <a:latin typeface="Cambria" pitchFamily="18" charset="0"/>
            </a:endParaRPr>
          </a:p>
          <a:p>
            <a:r>
              <a:rPr lang="en-US" sz="4500" dirty="0">
                <a:latin typeface="Cambria" pitchFamily="18" charset="0"/>
              </a:rPr>
              <a:t>COPROCESSOR		</a:t>
            </a:r>
            <a:r>
              <a:rPr lang="en-US" sz="4500" dirty="0" smtClean="0">
                <a:latin typeface="Cambria" pitchFamily="18" charset="0"/>
              </a:rPr>
              <a:t>                  :</a:t>
            </a:r>
            <a:r>
              <a:rPr lang="en-US" sz="4500" dirty="0">
                <a:latin typeface="Cambria" pitchFamily="18" charset="0"/>
              </a:rPr>
              <a:t>	BUILT IN</a:t>
            </a:r>
            <a:endParaRPr lang="en-IN" sz="4500" dirty="0">
              <a:latin typeface="Cambria" pitchFamily="18" charset="0"/>
            </a:endParaRPr>
          </a:p>
          <a:p>
            <a:r>
              <a:rPr lang="en-US" sz="4500" dirty="0">
                <a:latin typeface="Cambria" pitchFamily="18" charset="0"/>
              </a:rPr>
              <a:t>TOTAL RAM	         	         </a:t>
            </a:r>
            <a:r>
              <a:rPr lang="en-US" sz="4500" dirty="0" smtClean="0">
                <a:latin typeface="Cambria" pitchFamily="18" charset="0"/>
              </a:rPr>
              <a:t>         </a:t>
            </a:r>
            <a:r>
              <a:rPr lang="en-US" sz="4500" dirty="0">
                <a:latin typeface="Cambria" pitchFamily="18" charset="0"/>
              </a:rPr>
              <a:t>:	</a:t>
            </a:r>
            <a:r>
              <a:rPr lang="en-US" sz="4500" dirty="0" smtClean="0">
                <a:latin typeface="Cambria" pitchFamily="18" charset="0"/>
              </a:rPr>
              <a:t>2 GB</a:t>
            </a:r>
            <a:endParaRPr lang="en-IN" sz="4500" dirty="0">
              <a:latin typeface="Cambria" pitchFamily="18" charset="0"/>
            </a:endParaRPr>
          </a:p>
          <a:p>
            <a:r>
              <a:rPr lang="en-US" sz="4500" dirty="0" smtClean="0">
                <a:latin typeface="Cambria" pitchFamily="18" charset="0"/>
              </a:rPr>
              <a:t>HARD </a:t>
            </a:r>
            <a:r>
              <a:rPr lang="en-US" sz="4500" dirty="0">
                <a:latin typeface="Cambria" pitchFamily="18" charset="0"/>
              </a:rPr>
              <a:t>DISK			:	</a:t>
            </a:r>
            <a:r>
              <a:rPr lang="en-US" sz="4500" dirty="0" smtClean="0">
                <a:latin typeface="Cambria" pitchFamily="18" charset="0"/>
              </a:rPr>
              <a:t>80 </a:t>
            </a:r>
            <a:r>
              <a:rPr lang="en-US" sz="4500" dirty="0">
                <a:latin typeface="Cambria" pitchFamily="18" charset="0"/>
              </a:rPr>
              <a:t>GB</a:t>
            </a:r>
            <a:endParaRPr lang="en-IN" sz="4500" dirty="0">
              <a:latin typeface="Cambria" pitchFamily="18" charset="0"/>
            </a:endParaRPr>
          </a:p>
          <a:p>
            <a:r>
              <a:rPr lang="en-US" sz="4500" dirty="0">
                <a:latin typeface="Cambria" pitchFamily="18" charset="0"/>
              </a:rPr>
              <a:t>KEYBOARD			:	105 KEYS</a:t>
            </a:r>
            <a:endParaRPr lang="en-IN" sz="4500" dirty="0">
              <a:latin typeface="Cambria" pitchFamily="18" charset="0"/>
            </a:endParaRPr>
          </a:p>
          <a:p>
            <a:r>
              <a:rPr lang="en-US" sz="4500" dirty="0">
                <a:latin typeface="Cambria" pitchFamily="18" charset="0"/>
              </a:rPr>
              <a:t>MOUSE			:	LOGITECH MOUSE</a:t>
            </a:r>
            <a:endParaRPr lang="en-IN" sz="4500" dirty="0">
              <a:latin typeface="Cambria" pitchFamily="18" charset="0"/>
            </a:endParaRPr>
          </a:p>
          <a:p>
            <a:r>
              <a:rPr lang="en-US" sz="4500" dirty="0">
                <a:latin typeface="Cambria" pitchFamily="18" charset="0"/>
              </a:rPr>
              <a:t>DISPLAY			:	SGVA COLOR</a:t>
            </a:r>
            <a:endParaRPr lang="en-IN" sz="4500" dirty="0">
              <a:latin typeface="Cambria" pitchFamily="18" charset="0"/>
            </a:endParaRPr>
          </a:p>
          <a:p>
            <a:r>
              <a:rPr lang="en-US" sz="4500" dirty="0">
                <a:latin typeface="Cambria" pitchFamily="18" charset="0"/>
              </a:rPr>
              <a:t>PRINTER			:	HP DESK </a:t>
            </a:r>
            <a:r>
              <a:rPr lang="en-US" sz="4500" dirty="0" smtClean="0">
                <a:latin typeface="Cambria" pitchFamily="18" charset="0"/>
              </a:rPr>
              <a:t>JET</a:t>
            </a:r>
          </a:p>
          <a:p>
            <a:pPr>
              <a:buNone/>
            </a:pPr>
            <a:endParaRPr lang="en-US" sz="6200" dirty="0" smtClean="0">
              <a:latin typeface="Cambria" pitchFamily="18" charset="0"/>
            </a:endParaRPr>
          </a:p>
          <a:p>
            <a:pPr>
              <a:buNone/>
            </a:pPr>
            <a:r>
              <a:rPr lang="en-US" sz="6200" b="1" dirty="0" smtClean="0">
                <a:latin typeface="Cambria" pitchFamily="18" charset="0"/>
              </a:rPr>
              <a:t>Software Specification</a:t>
            </a:r>
          </a:p>
          <a:p>
            <a:endParaRPr lang="en-US" dirty="0">
              <a:latin typeface="Cambria" pitchFamily="18" charset="0"/>
            </a:endParaRPr>
          </a:p>
          <a:p>
            <a:r>
              <a:rPr lang="en-US" sz="4500" dirty="0">
                <a:latin typeface="Cambria" pitchFamily="18" charset="0"/>
              </a:rPr>
              <a:t>FRONT END			:    	 J2EE</a:t>
            </a:r>
            <a:endParaRPr lang="en-IN" sz="4500" dirty="0">
              <a:latin typeface="Cambria" pitchFamily="18" charset="0"/>
            </a:endParaRPr>
          </a:p>
          <a:p>
            <a:r>
              <a:rPr lang="en-US" sz="4500" dirty="0">
                <a:latin typeface="Cambria" pitchFamily="18" charset="0"/>
              </a:rPr>
              <a:t>BACK END			:     	</a:t>
            </a:r>
            <a:r>
              <a:rPr lang="en-US" sz="4500" dirty="0" smtClean="0">
                <a:latin typeface="Cambria" pitchFamily="18" charset="0"/>
              </a:rPr>
              <a:t>Oracle  10g</a:t>
            </a:r>
          </a:p>
          <a:p>
            <a:r>
              <a:rPr lang="en-US" sz="4500" dirty="0" smtClean="0">
                <a:latin typeface="Cambria" pitchFamily="18" charset="0"/>
              </a:rPr>
              <a:t>MIDDLE WARE			: 	</a:t>
            </a:r>
            <a:r>
              <a:rPr lang="en-US" sz="4500" dirty="0" err="1" smtClean="0">
                <a:latin typeface="Cambria" pitchFamily="18" charset="0"/>
              </a:rPr>
              <a:t>Weblogic</a:t>
            </a:r>
            <a:r>
              <a:rPr lang="en-US" sz="4500" dirty="0" smtClean="0">
                <a:latin typeface="Cambria" pitchFamily="18" charset="0"/>
              </a:rPr>
              <a:t> AS 10.3</a:t>
            </a:r>
          </a:p>
          <a:p>
            <a:r>
              <a:rPr lang="en-US" sz="4500" dirty="0" smtClean="0">
                <a:latin typeface="Cambria" pitchFamily="18" charset="0"/>
              </a:rPr>
              <a:t>OPERATING </a:t>
            </a:r>
            <a:r>
              <a:rPr lang="en-US" sz="4500" dirty="0">
                <a:latin typeface="Cambria" pitchFamily="18" charset="0"/>
              </a:rPr>
              <a:t>SYSTEM	</a:t>
            </a:r>
            <a:r>
              <a:rPr lang="en-US" sz="4500" dirty="0" smtClean="0">
                <a:latin typeface="Cambria" pitchFamily="18" charset="0"/>
              </a:rPr>
              <a:t>                  :   </a:t>
            </a:r>
            <a:r>
              <a:rPr lang="en-US" sz="4500" dirty="0">
                <a:latin typeface="Cambria" pitchFamily="18" charset="0"/>
              </a:rPr>
              <a:t>	</a:t>
            </a:r>
            <a:r>
              <a:rPr lang="en-US" sz="4500" dirty="0" smtClean="0">
                <a:latin typeface="Cambria" pitchFamily="18" charset="0"/>
              </a:rPr>
              <a:t>WINDOWS 7</a:t>
            </a:r>
            <a:endParaRPr lang="en-IN" sz="4500" dirty="0">
              <a:latin typeface="Cambria" pitchFamily="18" charset="0"/>
            </a:endParaRPr>
          </a:p>
          <a:p>
            <a:pPr>
              <a:buNone/>
            </a:pPr>
            <a:endParaRPr lang="en-IN" dirty="0">
              <a:latin typeface="Cambria" pitchFamily="18" charset="0"/>
            </a:endParaRPr>
          </a:p>
          <a:p>
            <a:endParaRPr lang="en-US" b="1" dirty="0">
              <a:latin typeface="Cambria" pitchFamily="18" charset="0"/>
            </a:endParaRPr>
          </a:p>
          <a:p>
            <a:pPr>
              <a:buNone/>
            </a:pPr>
            <a:endParaRPr lang="en-IN" dirty="0">
              <a:latin typeface="Cambria" pitchFamily="18" charset="0"/>
            </a:endParaRPr>
          </a:p>
        </p:txBody>
      </p:sp>
      <p:pic>
        <p:nvPicPr>
          <p:cNvPr id="2050" name="Picture 2" descr="G:\__Professional Workstation\Major Prj\images\buttons\exp_img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152400"/>
            <a:ext cx="857250" cy="8382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C377E497-3F80-4F53-B248-E5327C6C8DF9}" type="slidenum">
              <a:rPr lang="en-IN" smtClean="0">
                <a:solidFill>
                  <a:prstClr val="black">
                    <a:tint val="75000"/>
                  </a:prstClr>
                </a:solidFill>
              </a:rPr>
              <a:pPr/>
              <a:t>22</a:t>
            </a:fld>
            <a:endParaRPr lang="en-IN">
              <a:solidFill>
                <a:prstClr val="black">
                  <a:tint val="75000"/>
                </a:prstClr>
              </a:solidFill>
            </a:endParaRPr>
          </a:p>
        </p:txBody>
      </p:sp>
    </p:spTree>
    <p:extLst>
      <p:ext uri="{BB962C8B-B14F-4D97-AF65-F5344CB8AC3E}">
        <p14:creationId xmlns:p14="http://schemas.microsoft.com/office/powerpoint/2010/main" val="2113168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lum/>
          </a:blip>
          <a:srcRect/>
          <a:stretch>
            <a:fillRect l="-7000" r="-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19256" cy="922114"/>
          </a:xfrm>
        </p:spPr>
        <p:txBody>
          <a:bodyPr/>
          <a:lstStyle/>
          <a:p>
            <a:r>
              <a:rPr lang="en-US" b="1" dirty="0">
                <a:latin typeface="Cambria" pitchFamily="18" charset="0"/>
              </a:rPr>
              <a:t>TABLE SPECIFICATION</a:t>
            </a:r>
            <a:endParaRPr lang="en-IN" dirty="0">
              <a:latin typeface="Cambria" pitchFamily="18" charset="0"/>
            </a:endParaRPr>
          </a:p>
        </p:txBody>
      </p:sp>
      <p:sp>
        <p:nvSpPr>
          <p:cNvPr id="6" name="TextBox 5"/>
          <p:cNvSpPr txBox="1"/>
          <p:nvPr/>
        </p:nvSpPr>
        <p:spPr>
          <a:xfrm>
            <a:off x="539552" y="1095538"/>
            <a:ext cx="3346648" cy="923330"/>
          </a:xfrm>
          <a:prstGeom prst="rect">
            <a:avLst/>
          </a:prstGeom>
          <a:noFill/>
        </p:spPr>
        <p:txBody>
          <a:bodyPr wrap="square" rtlCol="0">
            <a:spAutoFit/>
          </a:bodyPr>
          <a:lstStyle/>
          <a:p>
            <a:r>
              <a:rPr lang="en-US" b="1" dirty="0">
                <a:solidFill>
                  <a:prstClr val="black"/>
                </a:solidFill>
                <a:latin typeface="Cambria" pitchFamily="18" charset="0"/>
              </a:rPr>
              <a:t> </a:t>
            </a:r>
            <a:endParaRPr lang="en-IN" dirty="0">
              <a:solidFill>
                <a:prstClr val="black"/>
              </a:solidFill>
              <a:latin typeface="Cambria" pitchFamily="18" charset="0"/>
            </a:endParaRPr>
          </a:p>
          <a:p>
            <a:r>
              <a:rPr lang="en-US" b="1" dirty="0">
                <a:solidFill>
                  <a:prstClr val="black"/>
                </a:solidFill>
                <a:latin typeface="Cambria" pitchFamily="18" charset="0"/>
              </a:rPr>
              <a:t>Table Name: Login</a:t>
            </a:r>
            <a:endParaRPr lang="en-IN" dirty="0">
              <a:solidFill>
                <a:prstClr val="black"/>
              </a:solidFill>
              <a:latin typeface="Cambria" pitchFamily="18" charset="0"/>
            </a:endParaRPr>
          </a:p>
          <a:p>
            <a:endParaRPr lang="en-IN" dirty="0">
              <a:solidFill>
                <a:prstClr val="black"/>
              </a:solidFill>
              <a:latin typeface="Cambria" pitchFamily="18" charset="0"/>
            </a:endParaRPr>
          </a:p>
        </p:txBody>
      </p:sp>
      <p:sp>
        <p:nvSpPr>
          <p:cNvPr id="1027" name="Rectangle 3"/>
          <p:cNvSpPr>
            <a:spLocks noChangeArrowheads="1"/>
          </p:cNvSpPr>
          <p:nvPr/>
        </p:nvSpPr>
        <p:spPr bwMode="auto">
          <a:xfrm>
            <a:off x="514195" y="3657448"/>
            <a:ext cx="3651448"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dirty="0" smtClean="0">
                <a:solidFill>
                  <a:prstClr val="black"/>
                </a:solidFill>
                <a:latin typeface="Cambria" pitchFamily="18" charset="0"/>
                <a:ea typeface="Calibri" pitchFamily="34" charset="0"/>
                <a:cs typeface="Times New Roman" pitchFamily="18" charset="0"/>
              </a:rPr>
              <a:t>Table Name: Experienced</a:t>
            </a:r>
            <a:endParaRPr lang="en-US" sz="2800" dirty="0" smtClean="0">
              <a:solidFill>
                <a:prstClr val="black"/>
              </a:solidFill>
              <a:latin typeface="Cambria" pitchFamily="18" charset="0"/>
              <a:cs typeface="Arial" pitchFamily="34" charset="0"/>
            </a:endParaRPr>
          </a:p>
        </p:txBody>
      </p:sp>
      <p:graphicFrame>
        <p:nvGraphicFramePr>
          <p:cNvPr id="12" name="Table 11"/>
          <p:cNvGraphicFramePr>
            <a:graphicFrameLocks noGrp="1"/>
          </p:cNvGraphicFramePr>
          <p:nvPr>
            <p:extLst>
              <p:ext uri="{D42A27DB-BD31-4B8C-83A1-F6EECF244321}">
                <p14:modId xmlns:p14="http://schemas.microsoft.com/office/powerpoint/2010/main" val="541373114"/>
              </p:ext>
            </p:extLst>
          </p:nvPr>
        </p:nvGraphicFramePr>
        <p:xfrm>
          <a:off x="1259632" y="4437112"/>
          <a:ext cx="6080760" cy="1472184"/>
        </p:xfrm>
        <a:graphic>
          <a:graphicData uri="http://schemas.openxmlformats.org/drawingml/2006/table">
            <a:tbl>
              <a:tblPr/>
              <a:tblGrid>
                <a:gridCol w="2026920"/>
                <a:gridCol w="2026920"/>
                <a:gridCol w="2026920"/>
              </a:tblGrid>
              <a:tr h="0">
                <a:tc>
                  <a:txBody>
                    <a:bodyPr/>
                    <a:lstStyle/>
                    <a:p>
                      <a:pPr algn="ctr">
                        <a:lnSpc>
                          <a:spcPct val="115000"/>
                        </a:lnSpc>
                        <a:spcAft>
                          <a:spcPts val="0"/>
                        </a:spcAft>
                      </a:pPr>
                      <a:r>
                        <a:rPr lang="en-US" sz="1200" b="1" dirty="0">
                          <a:latin typeface="Times New Roman"/>
                          <a:ea typeface="Calibri"/>
                          <a:cs typeface="Times New Roman"/>
                        </a:rPr>
                        <a:t>Fieldname</a:t>
                      </a:r>
                      <a:endParaRPr lang="en-IN"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b="1">
                          <a:latin typeface="Times New Roman"/>
                          <a:ea typeface="Calibri"/>
                          <a:cs typeface="Times New Roman"/>
                        </a:rPr>
                        <a:t>Data Type</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b="1">
                          <a:latin typeface="Times New Roman"/>
                          <a:ea typeface="Calibri"/>
                          <a:cs typeface="Times New Roman"/>
                        </a:rPr>
                        <a:t>Key</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0"/>
                        </a:spcAft>
                      </a:pPr>
                      <a:r>
                        <a:rPr lang="en-US" sz="1200">
                          <a:latin typeface="Times New Roman"/>
                          <a:ea typeface="Calibri"/>
                          <a:cs typeface="Times New Roman"/>
                        </a:rPr>
                        <a:t>Username</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Text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dirty="0" smtClean="0">
                          <a:latin typeface="Times New Roman"/>
                          <a:ea typeface="Calibri"/>
                          <a:cs typeface="Times New Roman"/>
                        </a:rPr>
                        <a:t>-</a:t>
                      </a:r>
                      <a:endParaRPr lang="en-IN"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0"/>
                        </a:spcAft>
                      </a:pPr>
                      <a:r>
                        <a:rPr lang="en-US" sz="1200">
                          <a:latin typeface="Times New Roman"/>
                          <a:ea typeface="Calibri"/>
                          <a:cs typeface="Times New Roman"/>
                        </a:rPr>
                        <a:t>ExpYears</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Text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dirty="0">
                          <a:latin typeface="Times New Roman"/>
                          <a:ea typeface="Calibri"/>
                          <a:cs typeface="Times New Roman"/>
                        </a:rPr>
                        <a:t>-</a:t>
                      </a:r>
                      <a:endParaRPr lang="en-IN"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0"/>
                        </a:spcAft>
                      </a:pPr>
                      <a:r>
                        <a:rPr lang="en-US" sz="1200">
                          <a:latin typeface="Times New Roman"/>
                          <a:ea typeface="Calibri"/>
                          <a:cs typeface="Times New Roman"/>
                        </a:rPr>
                        <a:t>Company</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dirty="0">
                          <a:latin typeface="Times New Roman"/>
                          <a:ea typeface="Calibri"/>
                          <a:cs typeface="Times New Roman"/>
                        </a:rPr>
                        <a:t>Text</a:t>
                      </a:r>
                      <a:endParaRPr lang="en-IN"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0"/>
                        </a:spcAft>
                      </a:pPr>
                      <a:r>
                        <a:rPr lang="en-US" sz="1200">
                          <a:latin typeface="Times New Roman"/>
                          <a:ea typeface="Calibri"/>
                          <a:cs typeface="Times New Roman"/>
                        </a:rPr>
                        <a:t>Designation</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Text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0"/>
                        </a:spcAft>
                      </a:pPr>
                      <a:r>
                        <a:rPr lang="en-US" sz="1200">
                          <a:latin typeface="Times New Roman"/>
                          <a:ea typeface="Calibri"/>
                          <a:cs typeface="Times New Roman"/>
                        </a:rPr>
                        <a:t>Salary</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Text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0"/>
                        </a:spcAft>
                      </a:pPr>
                      <a:r>
                        <a:rPr lang="en-US" sz="1200">
                          <a:latin typeface="Times New Roman"/>
                          <a:ea typeface="Calibri"/>
                          <a:cs typeface="Times New Roman"/>
                        </a:rPr>
                        <a:t>ComAddress</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Text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dirty="0">
                          <a:latin typeface="Times New Roman"/>
                          <a:ea typeface="Calibri"/>
                          <a:cs typeface="Times New Roman"/>
                        </a:rPr>
                        <a:t>-</a:t>
                      </a:r>
                      <a:endParaRPr lang="en-IN"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1671863154"/>
              </p:ext>
            </p:extLst>
          </p:nvPr>
        </p:nvGraphicFramePr>
        <p:xfrm>
          <a:off x="1331640" y="2060848"/>
          <a:ext cx="6080760" cy="841248"/>
        </p:xfrm>
        <a:graphic>
          <a:graphicData uri="http://schemas.openxmlformats.org/drawingml/2006/table">
            <a:tbl>
              <a:tblPr/>
              <a:tblGrid>
                <a:gridCol w="2026920"/>
                <a:gridCol w="2026920"/>
                <a:gridCol w="2026920"/>
              </a:tblGrid>
              <a:tr h="0">
                <a:tc>
                  <a:txBody>
                    <a:bodyPr/>
                    <a:lstStyle/>
                    <a:p>
                      <a:pPr algn="ctr">
                        <a:lnSpc>
                          <a:spcPct val="115000"/>
                        </a:lnSpc>
                        <a:spcAft>
                          <a:spcPts val="0"/>
                        </a:spcAft>
                      </a:pPr>
                      <a:r>
                        <a:rPr lang="en-US" sz="1200" b="1" dirty="0">
                          <a:latin typeface="Times New Roman"/>
                          <a:ea typeface="Calibri"/>
                          <a:cs typeface="Times New Roman"/>
                        </a:rPr>
                        <a:t>Fieldname</a:t>
                      </a:r>
                      <a:endParaRPr lang="en-IN"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b="1">
                          <a:latin typeface="Times New Roman"/>
                          <a:ea typeface="Calibri"/>
                          <a:cs typeface="Times New Roman"/>
                        </a:rPr>
                        <a:t>Data Type</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b="1">
                          <a:latin typeface="Times New Roman"/>
                          <a:ea typeface="Calibri"/>
                          <a:cs typeface="Times New Roman"/>
                        </a:rPr>
                        <a:t>Key</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0"/>
                        </a:spcAft>
                      </a:pPr>
                      <a:r>
                        <a:rPr lang="en-US" sz="1200">
                          <a:latin typeface="Times New Roman"/>
                          <a:ea typeface="Calibri"/>
                          <a:cs typeface="Times New Roman"/>
                        </a:rPr>
                        <a:t>Username</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Text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dirty="0" smtClean="0">
                          <a:latin typeface="Times New Roman"/>
                          <a:ea typeface="Calibri"/>
                          <a:cs typeface="Times New Roman"/>
                        </a:rPr>
                        <a:t>-</a:t>
                      </a:r>
                      <a:endParaRPr lang="en-IN"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0"/>
                        </a:spcAft>
                      </a:pPr>
                      <a:r>
                        <a:rPr lang="en-US" sz="1200">
                          <a:latin typeface="Times New Roman"/>
                          <a:ea typeface="Calibri"/>
                          <a:cs typeface="Times New Roman"/>
                        </a:rPr>
                        <a:t>Password</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Text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0"/>
                        </a:spcAft>
                      </a:pPr>
                      <a:r>
                        <a:rPr lang="en-US" sz="1200">
                          <a:latin typeface="Times New Roman"/>
                          <a:ea typeface="Calibri"/>
                          <a:cs typeface="Times New Roman"/>
                        </a:rPr>
                        <a:t>Status</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Text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dirty="0">
                          <a:latin typeface="Times New Roman"/>
                          <a:ea typeface="Calibri"/>
                          <a:cs typeface="Times New Roman"/>
                        </a:rPr>
                        <a:t>-</a:t>
                      </a:r>
                      <a:endParaRPr lang="en-IN"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3074" name="Picture 2" descr="G:\__Professional Workstation\Major Prj\images\buttons\default-grou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2819400"/>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C377E497-3F80-4F53-B248-E5327C6C8DF9}" type="slidenum">
              <a:rPr lang="en-IN" smtClean="0">
                <a:solidFill>
                  <a:prstClr val="black">
                    <a:tint val="75000"/>
                  </a:prstClr>
                </a:solidFill>
              </a:rPr>
              <a:pPr/>
              <a:t>23</a:t>
            </a:fld>
            <a:endParaRPr lang="en-IN">
              <a:solidFill>
                <a:prstClr val="black">
                  <a:tint val="75000"/>
                </a:prstClr>
              </a:solidFill>
            </a:endParaRPr>
          </a:p>
        </p:txBody>
      </p:sp>
    </p:spTree>
    <p:extLst>
      <p:ext uri="{BB962C8B-B14F-4D97-AF65-F5344CB8AC3E}">
        <p14:creationId xmlns:p14="http://schemas.microsoft.com/office/powerpoint/2010/main" val="22658890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ChangeArrowheads="1"/>
          </p:cNvSpPr>
          <p:nvPr/>
        </p:nvSpPr>
        <p:spPr bwMode="auto">
          <a:xfrm>
            <a:off x="304800" y="343690"/>
            <a:ext cx="3131840"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dirty="0" smtClean="0">
                <a:solidFill>
                  <a:prstClr val="black"/>
                </a:solidFill>
                <a:latin typeface="Cambria" pitchFamily="18" charset="0"/>
                <a:ea typeface="Calibri" pitchFamily="34" charset="0"/>
                <a:cs typeface="Times New Roman" pitchFamily="18" charset="0"/>
              </a:rPr>
              <a:t>Table Name: </a:t>
            </a:r>
            <a:r>
              <a:rPr lang="en-US" b="1" dirty="0" err="1" smtClean="0">
                <a:solidFill>
                  <a:prstClr val="black"/>
                </a:solidFill>
                <a:latin typeface="Cambria" pitchFamily="18" charset="0"/>
                <a:ea typeface="Calibri" pitchFamily="34" charset="0"/>
                <a:cs typeface="Times New Roman" pitchFamily="18" charset="0"/>
              </a:rPr>
              <a:t>JobDetails</a:t>
            </a:r>
            <a:endParaRPr lang="en-US" dirty="0" smtClean="0">
              <a:solidFill>
                <a:prstClr val="black"/>
              </a:solidFill>
              <a:latin typeface="Cambria" pitchFamily="18" charset="0"/>
              <a:cs typeface="Arial" pitchFamily="34" charset="0"/>
            </a:endParaRPr>
          </a:p>
        </p:txBody>
      </p:sp>
      <p:sp>
        <p:nvSpPr>
          <p:cNvPr id="15362" name="Rectangle 2"/>
          <p:cNvSpPr>
            <a:spLocks noChangeArrowheads="1"/>
          </p:cNvSpPr>
          <p:nvPr/>
        </p:nvSpPr>
        <p:spPr bwMode="auto">
          <a:xfrm>
            <a:off x="304800" y="3717032"/>
            <a:ext cx="2120773"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r>
              <a:rPr lang="en-US" b="1" dirty="0" smtClean="0">
                <a:solidFill>
                  <a:prstClr val="black"/>
                </a:solidFill>
                <a:latin typeface="Cambria" pitchFamily="18" charset="0"/>
                <a:ea typeface="Calibri" pitchFamily="34" charset="0"/>
                <a:cs typeface="Times New Roman" pitchFamily="18" charset="0"/>
              </a:rPr>
              <a:t>Table Name: Exam</a:t>
            </a:r>
            <a:endParaRPr lang="en-US" dirty="0" smtClean="0">
              <a:solidFill>
                <a:prstClr val="black"/>
              </a:solidFill>
              <a:latin typeface="Cambria" pitchFamily="18" charset="0"/>
              <a:cs typeface="Arial"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951979039"/>
              </p:ext>
            </p:extLst>
          </p:nvPr>
        </p:nvGraphicFramePr>
        <p:xfrm>
          <a:off x="1392482" y="4800600"/>
          <a:ext cx="6080760" cy="1261872"/>
        </p:xfrm>
        <a:graphic>
          <a:graphicData uri="http://schemas.openxmlformats.org/drawingml/2006/table">
            <a:tbl>
              <a:tblPr/>
              <a:tblGrid>
                <a:gridCol w="2026920"/>
                <a:gridCol w="2026920"/>
                <a:gridCol w="2026920"/>
              </a:tblGrid>
              <a:tr h="210312">
                <a:tc>
                  <a:txBody>
                    <a:bodyPr/>
                    <a:lstStyle/>
                    <a:p>
                      <a:pPr algn="ctr">
                        <a:lnSpc>
                          <a:spcPct val="115000"/>
                        </a:lnSpc>
                        <a:spcAft>
                          <a:spcPts val="0"/>
                        </a:spcAft>
                      </a:pPr>
                      <a:r>
                        <a:rPr lang="en-US" sz="1200" b="1" dirty="0">
                          <a:latin typeface="Times New Roman"/>
                          <a:ea typeface="Calibri"/>
                          <a:cs typeface="Times New Roman"/>
                        </a:rPr>
                        <a:t>Fieldname</a:t>
                      </a:r>
                      <a:endParaRPr lang="en-IN"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b="1">
                          <a:latin typeface="Times New Roman"/>
                          <a:ea typeface="Calibri"/>
                          <a:cs typeface="Times New Roman"/>
                        </a:rPr>
                        <a:t>Data Type</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b="1">
                          <a:latin typeface="Times New Roman"/>
                          <a:ea typeface="Calibri"/>
                          <a:cs typeface="Times New Roman"/>
                        </a:rPr>
                        <a:t>Key</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0"/>
                        </a:spcAft>
                      </a:pPr>
                      <a:r>
                        <a:rPr lang="en-US" sz="1200" dirty="0" err="1">
                          <a:latin typeface="Times New Roman"/>
                          <a:ea typeface="Calibri"/>
                          <a:cs typeface="Times New Roman"/>
                        </a:rPr>
                        <a:t>JobID</a:t>
                      </a:r>
                      <a:endParaRPr lang="en-IN"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Text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 </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0"/>
                        </a:spcAft>
                      </a:pPr>
                      <a:r>
                        <a:rPr lang="en-US" sz="1200">
                          <a:latin typeface="Times New Roman"/>
                          <a:ea typeface="Calibri"/>
                          <a:cs typeface="Times New Roman"/>
                        </a:rPr>
                        <a:t>Post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Text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0"/>
                        </a:spcAft>
                      </a:pPr>
                      <a:r>
                        <a:rPr lang="en-US" sz="1200">
                          <a:latin typeface="Times New Roman"/>
                          <a:ea typeface="Calibri"/>
                          <a:cs typeface="Times New Roman"/>
                        </a:rPr>
                        <a:t>ExamID</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Text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0"/>
                        </a:spcAft>
                      </a:pPr>
                      <a:r>
                        <a:rPr lang="en-US" sz="1200">
                          <a:latin typeface="Times New Roman"/>
                          <a:ea typeface="Calibri"/>
                          <a:cs typeface="Times New Roman"/>
                        </a:rPr>
                        <a:t>ExamName</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Text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0"/>
                        </a:spcAft>
                      </a:pPr>
                      <a:r>
                        <a:rPr lang="en-US" sz="1200" dirty="0">
                          <a:latin typeface="Times New Roman"/>
                          <a:ea typeface="Calibri"/>
                          <a:cs typeface="Times New Roman"/>
                        </a:rPr>
                        <a:t>Cutoff</a:t>
                      </a:r>
                      <a:endParaRPr lang="en-IN"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Text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dirty="0">
                          <a:latin typeface="Times New Roman"/>
                          <a:ea typeface="Calibri"/>
                          <a:cs typeface="Times New Roman"/>
                        </a:rPr>
                        <a:t>-</a:t>
                      </a:r>
                      <a:endParaRPr lang="en-IN"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3814182060"/>
              </p:ext>
            </p:extLst>
          </p:nvPr>
        </p:nvGraphicFramePr>
        <p:xfrm>
          <a:off x="1456184" y="1416224"/>
          <a:ext cx="6080760" cy="1472184"/>
        </p:xfrm>
        <a:graphic>
          <a:graphicData uri="http://schemas.openxmlformats.org/drawingml/2006/table">
            <a:tbl>
              <a:tblPr/>
              <a:tblGrid>
                <a:gridCol w="2026920"/>
                <a:gridCol w="2026920"/>
                <a:gridCol w="2026920"/>
              </a:tblGrid>
              <a:tr h="0">
                <a:tc>
                  <a:txBody>
                    <a:bodyPr/>
                    <a:lstStyle/>
                    <a:p>
                      <a:pPr algn="ctr">
                        <a:lnSpc>
                          <a:spcPct val="115000"/>
                        </a:lnSpc>
                        <a:spcAft>
                          <a:spcPts val="0"/>
                        </a:spcAft>
                      </a:pPr>
                      <a:r>
                        <a:rPr lang="en-US" sz="1200" b="1">
                          <a:latin typeface="Times New Roman"/>
                          <a:ea typeface="Calibri"/>
                          <a:cs typeface="Times New Roman"/>
                        </a:rPr>
                        <a:t>Fieldname</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b="1">
                          <a:latin typeface="Times New Roman"/>
                          <a:ea typeface="Calibri"/>
                          <a:cs typeface="Times New Roman"/>
                        </a:rPr>
                        <a:t>Data Type</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b="1">
                          <a:latin typeface="Times New Roman"/>
                          <a:ea typeface="Calibri"/>
                          <a:cs typeface="Times New Roman"/>
                        </a:rPr>
                        <a:t>Key</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0"/>
                        </a:spcAft>
                      </a:pPr>
                      <a:r>
                        <a:rPr lang="en-US" sz="1200">
                          <a:latin typeface="Times New Roman"/>
                          <a:ea typeface="Calibri"/>
                          <a:cs typeface="Times New Roman"/>
                        </a:rPr>
                        <a:t>JobId</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Text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 </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0"/>
                        </a:spcAft>
                      </a:pPr>
                      <a:r>
                        <a:rPr lang="en-US" sz="1200">
                          <a:latin typeface="Times New Roman"/>
                          <a:ea typeface="Calibri"/>
                          <a:cs typeface="Times New Roman"/>
                        </a:rPr>
                        <a:t>Post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Text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0"/>
                        </a:spcAft>
                      </a:pPr>
                      <a:r>
                        <a:rPr lang="en-US" sz="1200">
                          <a:latin typeface="Times New Roman"/>
                          <a:ea typeface="Calibri"/>
                          <a:cs typeface="Times New Roman"/>
                        </a:rPr>
                        <a:t>Criteria</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Text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0"/>
                        </a:spcAft>
                      </a:pPr>
                      <a:r>
                        <a:rPr lang="en-US" sz="1200">
                          <a:latin typeface="Times New Roman"/>
                          <a:ea typeface="Calibri"/>
                          <a:cs typeface="Times New Roman"/>
                        </a:rPr>
                        <a:t>NoOfVacancies</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Text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0"/>
                        </a:spcAft>
                      </a:pPr>
                      <a:r>
                        <a:rPr lang="en-US" sz="1200">
                          <a:latin typeface="Times New Roman"/>
                          <a:ea typeface="Calibri"/>
                          <a:cs typeface="Times New Roman"/>
                        </a:rPr>
                        <a:t>Salary</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Text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0"/>
                        </a:spcAft>
                      </a:pPr>
                      <a:r>
                        <a:rPr lang="en-US" sz="1200">
                          <a:latin typeface="Times New Roman"/>
                          <a:ea typeface="Calibri"/>
                          <a:cs typeface="Times New Roman"/>
                        </a:rPr>
                        <a:t>LastDate</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Text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dirty="0">
                          <a:latin typeface="Times New Roman"/>
                          <a:ea typeface="Calibri"/>
                          <a:cs typeface="Times New Roman"/>
                        </a:rPr>
                        <a:t>-</a:t>
                      </a:r>
                      <a:endParaRPr lang="en-IN"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 name="Slide Number Placeholder 1"/>
          <p:cNvSpPr>
            <a:spLocks noGrp="1"/>
          </p:cNvSpPr>
          <p:nvPr>
            <p:ph type="sldNum" sz="quarter" idx="12"/>
          </p:nvPr>
        </p:nvSpPr>
        <p:spPr/>
        <p:txBody>
          <a:bodyPr/>
          <a:lstStyle/>
          <a:p>
            <a:fld id="{C377E497-3F80-4F53-B248-E5327C6C8DF9}" type="slidenum">
              <a:rPr lang="en-IN" smtClean="0">
                <a:solidFill>
                  <a:prstClr val="black">
                    <a:tint val="75000"/>
                  </a:prstClr>
                </a:solidFill>
              </a:rPr>
              <a:pPr/>
              <a:t>24</a:t>
            </a:fld>
            <a:endParaRPr lang="en-IN">
              <a:solidFill>
                <a:prstClr val="black">
                  <a:tint val="75000"/>
                </a:prstClr>
              </a:solidFill>
            </a:endParaRPr>
          </a:p>
        </p:txBody>
      </p:sp>
      <p:pic>
        <p:nvPicPr>
          <p:cNvPr id="1026" name="Picture 2" descr="G:\__Professional Workstation\Major Prj\images\buttons\rp_img_faq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0963" y="3227010"/>
            <a:ext cx="1391653" cy="134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8779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49439055"/>
              </p:ext>
            </p:extLst>
          </p:nvPr>
        </p:nvGraphicFramePr>
        <p:xfrm>
          <a:off x="1259632" y="1052736"/>
          <a:ext cx="6080760" cy="2103120"/>
        </p:xfrm>
        <a:graphic>
          <a:graphicData uri="http://schemas.openxmlformats.org/drawingml/2006/table">
            <a:tbl>
              <a:tblPr/>
              <a:tblGrid>
                <a:gridCol w="2026920"/>
                <a:gridCol w="2026920"/>
                <a:gridCol w="2026920"/>
              </a:tblGrid>
              <a:tr h="0">
                <a:tc>
                  <a:txBody>
                    <a:bodyPr/>
                    <a:lstStyle/>
                    <a:p>
                      <a:pPr algn="ctr">
                        <a:lnSpc>
                          <a:spcPct val="115000"/>
                        </a:lnSpc>
                        <a:spcAft>
                          <a:spcPts val="0"/>
                        </a:spcAft>
                      </a:pPr>
                      <a:r>
                        <a:rPr lang="en-US" sz="1200" b="1" dirty="0">
                          <a:latin typeface="Times New Roman"/>
                          <a:ea typeface="Calibri"/>
                          <a:cs typeface="Times New Roman"/>
                        </a:rPr>
                        <a:t>Fieldname</a:t>
                      </a:r>
                      <a:endParaRPr lang="en-IN"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b="1">
                          <a:latin typeface="Times New Roman"/>
                          <a:ea typeface="Calibri"/>
                          <a:cs typeface="Times New Roman"/>
                        </a:rPr>
                        <a:t>Data Type</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b="1">
                          <a:latin typeface="Times New Roman"/>
                          <a:ea typeface="Calibri"/>
                          <a:cs typeface="Times New Roman"/>
                        </a:rPr>
                        <a:t>Key</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0"/>
                        </a:spcAft>
                      </a:pPr>
                      <a:r>
                        <a:rPr lang="en-US" sz="1200">
                          <a:latin typeface="Times New Roman"/>
                          <a:ea typeface="Calibri"/>
                          <a:cs typeface="Times New Roman"/>
                        </a:rPr>
                        <a:t>JobID</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Text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Primary key</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0"/>
                        </a:spcAft>
                      </a:pPr>
                      <a:r>
                        <a:rPr lang="en-US" sz="1200">
                          <a:latin typeface="Times New Roman"/>
                          <a:ea typeface="Calibri"/>
                          <a:cs typeface="Times New Roman"/>
                        </a:rPr>
                        <a:t>ExamID</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Text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0"/>
                        </a:spcAft>
                      </a:pPr>
                      <a:r>
                        <a:rPr lang="en-US" sz="1200">
                          <a:latin typeface="Times New Roman"/>
                          <a:ea typeface="Calibri"/>
                          <a:cs typeface="Times New Roman"/>
                        </a:rPr>
                        <a:t>QuestionNo</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Text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0"/>
                        </a:spcAft>
                      </a:pPr>
                      <a:r>
                        <a:rPr lang="en-US" sz="1200">
                          <a:latin typeface="Times New Roman"/>
                          <a:ea typeface="Calibri"/>
                          <a:cs typeface="Times New Roman"/>
                        </a:rPr>
                        <a:t>Question</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Text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0"/>
                        </a:spcAft>
                      </a:pPr>
                      <a:r>
                        <a:rPr lang="en-US" sz="1200">
                          <a:latin typeface="Times New Roman"/>
                          <a:ea typeface="Calibri"/>
                          <a:cs typeface="Times New Roman"/>
                        </a:rPr>
                        <a:t>Option1</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Text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0"/>
                        </a:spcAft>
                      </a:pPr>
                      <a:r>
                        <a:rPr lang="en-US" sz="1200">
                          <a:latin typeface="Times New Roman"/>
                          <a:ea typeface="Calibri"/>
                          <a:cs typeface="Times New Roman"/>
                        </a:rPr>
                        <a:t>Option2</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Text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0"/>
                        </a:spcAft>
                      </a:pPr>
                      <a:r>
                        <a:rPr lang="en-US" sz="1200">
                          <a:latin typeface="Times New Roman"/>
                          <a:ea typeface="Calibri"/>
                          <a:cs typeface="Times New Roman"/>
                        </a:rPr>
                        <a:t>Option3</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Text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0"/>
                        </a:spcAft>
                      </a:pPr>
                      <a:r>
                        <a:rPr lang="en-US" sz="1200">
                          <a:latin typeface="Times New Roman"/>
                          <a:ea typeface="Calibri"/>
                          <a:cs typeface="Times New Roman"/>
                        </a:rPr>
                        <a:t>Option4</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Text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0"/>
                        </a:spcAft>
                      </a:pPr>
                      <a:r>
                        <a:rPr lang="en-US" sz="1200">
                          <a:latin typeface="Times New Roman"/>
                          <a:ea typeface="Calibri"/>
                          <a:cs typeface="Times New Roman"/>
                        </a:rPr>
                        <a:t>Answer</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Text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dirty="0">
                          <a:latin typeface="Times New Roman"/>
                          <a:ea typeface="Calibri"/>
                          <a:cs typeface="Times New Roman"/>
                        </a:rPr>
                        <a:t>-</a:t>
                      </a:r>
                      <a:endParaRPr lang="en-IN"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6385" name="Rectangle 1"/>
          <p:cNvSpPr>
            <a:spLocks noChangeArrowheads="1"/>
          </p:cNvSpPr>
          <p:nvPr/>
        </p:nvSpPr>
        <p:spPr bwMode="auto">
          <a:xfrm>
            <a:off x="179512" y="332656"/>
            <a:ext cx="2494209"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r>
              <a:rPr lang="en-US" b="1" dirty="0" smtClean="0">
                <a:solidFill>
                  <a:prstClr val="black"/>
                </a:solidFill>
                <a:latin typeface="Cambria" pitchFamily="18" charset="0"/>
                <a:ea typeface="Calibri" pitchFamily="34" charset="0"/>
                <a:cs typeface="Times New Roman" pitchFamily="18" charset="0"/>
              </a:rPr>
              <a:t>Table Name: Question</a:t>
            </a:r>
            <a:endParaRPr lang="en-US" dirty="0" smtClean="0">
              <a:solidFill>
                <a:prstClr val="black"/>
              </a:solidFill>
              <a:latin typeface="Cambria" pitchFamily="18"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909222878"/>
              </p:ext>
            </p:extLst>
          </p:nvPr>
        </p:nvGraphicFramePr>
        <p:xfrm>
          <a:off x="1331640" y="4221088"/>
          <a:ext cx="6080760" cy="1051560"/>
        </p:xfrm>
        <a:graphic>
          <a:graphicData uri="http://schemas.openxmlformats.org/drawingml/2006/table">
            <a:tbl>
              <a:tblPr/>
              <a:tblGrid>
                <a:gridCol w="2026920"/>
                <a:gridCol w="2026920"/>
                <a:gridCol w="2026920"/>
              </a:tblGrid>
              <a:tr h="0">
                <a:tc>
                  <a:txBody>
                    <a:bodyPr/>
                    <a:lstStyle/>
                    <a:p>
                      <a:pPr algn="ctr">
                        <a:lnSpc>
                          <a:spcPct val="115000"/>
                        </a:lnSpc>
                        <a:spcAft>
                          <a:spcPts val="0"/>
                        </a:spcAft>
                      </a:pPr>
                      <a:r>
                        <a:rPr lang="en-US" sz="1200" b="1">
                          <a:latin typeface="Times New Roman"/>
                          <a:ea typeface="Calibri"/>
                          <a:cs typeface="Times New Roman"/>
                        </a:rPr>
                        <a:t>Fieldname</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b="1">
                          <a:latin typeface="Times New Roman"/>
                          <a:ea typeface="Calibri"/>
                          <a:cs typeface="Times New Roman"/>
                        </a:rPr>
                        <a:t>Data Type</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b="1">
                          <a:latin typeface="Times New Roman"/>
                          <a:ea typeface="Calibri"/>
                          <a:cs typeface="Times New Roman"/>
                        </a:rPr>
                        <a:t>Key</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0"/>
                        </a:spcAft>
                      </a:pPr>
                      <a:r>
                        <a:rPr lang="en-US" sz="1200">
                          <a:latin typeface="Times New Roman"/>
                          <a:ea typeface="Calibri"/>
                          <a:cs typeface="Times New Roman"/>
                        </a:rPr>
                        <a:t>StudentID</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Text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0"/>
                        </a:spcAft>
                      </a:pPr>
                      <a:r>
                        <a:rPr lang="en-US" sz="1200">
                          <a:latin typeface="Times New Roman"/>
                          <a:ea typeface="Calibri"/>
                          <a:cs typeface="Times New Roman"/>
                        </a:rPr>
                        <a:t>examID</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Text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0"/>
                        </a:spcAft>
                      </a:pPr>
                      <a:r>
                        <a:rPr lang="en-US" sz="1200">
                          <a:latin typeface="Times New Roman"/>
                          <a:ea typeface="Calibri"/>
                          <a:cs typeface="Times New Roman"/>
                        </a:rPr>
                        <a:t>JobID</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Text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0"/>
                        </a:spcAft>
                      </a:pPr>
                      <a:r>
                        <a:rPr lang="en-US" sz="1200">
                          <a:latin typeface="Times New Roman"/>
                          <a:ea typeface="Calibri"/>
                          <a:cs typeface="Times New Roman"/>
                        </a:rPr>
                        <a:t>mark</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Text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dirty="0">
                          <a:latin typeface="Times New Roman"/>
                          <a:ea typeface="Calibri"/>
                          <a:cs typeface="Times New Roman"/>
                        </a:rPr>
                        <a:t>-</a:t>
                      </a:r>
                      <a:endParaRPr lang="en-IN"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6386" name="Rectangle 2"/>
          <p:cNvSpPr>
            <a:spLocks noChangeArrowheads="1"/>
          </p:cNvSpPr>
          <p:nvPr/>
        </p:nvSpPr>
        <p:spPr bwMode="auto">
          <a:xfrm>
            <a:off x="251520" y="3356992"/>
            <a:ext cx="2209516"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r>
              <a:rPr lang="en-US" b="1" dirty="0" smtClean="0">
                <a:solidFill>
                  <a:prstClr val="black"/>
                </a:solidFill>
                <a:latin typeface="Cambria" pitchFamily="18" charset="0"/>
                <a:ea typeface="Calibri" pitchFamily="34" charset="0"/>
                <a:cs typeface="Times New Roman" pitchFamily="18" charset="0"/>
              </a:rPr>
              <a:t>Table Name: Result</a:t>
            </a:r>
            <a:endParaRPr lang="en-US" dirty="0" smtClean="0">
              <a:solidFill>
                <a:prstClr val="black"/>
              </a:solidFill>
              <a:latin typeface="Cambria" pitchFamily="18" charset="0"/>
              <a:cs typeface="Arial" pitchFamily="34" charset="0"/>
            </a:endParaRPr>
          </a:p>
        </p:txBody>
      </p:sp>
      <p:pic>
        <p:nvPicPr>
          <p:cNvPr id="5123" name="Picture 3" descr="G:\__Professional Workstation\Major Prj\images\buttons\view-exam-butt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5634037"/>
            <a:ext cx="1771651" cy="31432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C377E497-3F80-4F53-B248-E5327C6C8DF9}" type="slidenum">
              <a:rPr lang="en-IN" smtClean="0">
                <a:solidFill>
                  <a:prstClr val="black">
                    <a:tint val="75000"/>
                  </a:prstClr>
                </a:solidFill>
              </a:rPr>
              <a:pPr/>
              <a:t>25</a:t>
            </a:fld>
            <a:endParaRPr lang="en-IN">
              <a:solidFill>
                <a:prstClr val="black">
                  <a:tint val="75000"/>
                </a:prstClr>
              </a:solidFill>
            </a:endParaRPr>
          </a:p>
        </p:txBody>
      </p:sp>
      <p:pic>
        <p:nvPicPr>
          <p:cNvPr id="8" name="Picture 2" descr="G:\__Professional Workstation\Major Prj\images\buttons\homebutton_candidat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72400" y="343690"/>
            <a:ext cx="1100216" cy="1288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38238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841950819"/>
              </p:ext>
            </p:extLst>
          </p:nvPr>
        </p:nvGraphicFramePr>
        <p:xfrm>
          <a:off x="1331640" y="1196752"/>
          <a:ext cx="6080760" cy="1892808"/>
        </p:xfrm>
        <a:graphic>
          <a:graphicData uri="http://schemas.openxmlformats.org/drawingml/2006/table">
            <a:tbl>
              <a:tblPr/>
              <a:tblGrid>
                <a:gridCol w="2026920"/>
                <a:gridCol w="2026920"/>
                <a:gridCol w="2026920"/>
              </a:tblGrid>
              <a:tr h="0">
                <a:tc>
                  <a:txBody>
                    <a:bodyPr/>
                    <a:lstStyle/>
                    <a:p>
                      <a:pPr algn="ctr">
                        <a:lnSpc>
                          <a:spcPct val="115000"/>
                        </a:lnSpc>
                        <a:spcAft>
                          <a:spcPts val="0"/>
                        </a:spcAft>
                      </a:pPr>
                      <a:r>
                        <a:rPr lang="en-US" sz="1200" b="1" dirty="0">
                          <a:latin typeface="Times New Roman"/>
                          <a:ea typeface="Calibri"/>
                          <a:cs typeface="Times New Roman"/>
                        </a:rPr>
                        <a:t>Fieldname</a:t>
                      </a:r>
                      <a:endParaRPr lang="en-IN"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b="1">
                          <a:latin typeface="Times New Roman"/>
                          <a:ea typeface="Calibri"/>
                          <a:cs typeface="Times New Roman"/>
                        </a:rPr>
                        <a:t>Data Type</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b="1">
                          <a:latin typeface="Times New Roman"/>
                          <a:ea typeface="Calibri"/>
                          <a:cs typeface="Times New Roman"/>
                        </a:rPr>
                        <a:t>Key</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0"/>
                        </a:spcAft>
                      </a:pPr>
                      <a:r>
                        <a:rPr lang="en-US" sz="1200">
                          <a:latin typeface="Times New Roman"/>
                          <a:ea typeface="Calibri"/>
                          <a:cs typeface="Times New Roman"/>
                        </a:rPr>
                        <a:t>StudentID</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Text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0"/>
                        </a:spcAft>
                      </a:pPr>
                      <a:r>
                        <a:rPr lang="en-US" sz="1200">
                          <a:latin typeface="Times New Roman"/>
                          <a:ea typeface="Calibri"/>
                          <a:cs typeface="Times New Roman"/>
                        </a:rPr>
                        <a:t>QstNo</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Text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0"/>
                        </a:spcAft>
                      </a:pPr>
                      <a:r>
                        <a:rPr lang="en-US" sz="1200">
                          <a:latin typeface="Times New Roman"/>
                          <a:ea typeface="Calibri"/>
                          <a:cs typeface="Times New Roman"/>
                        </a:rPr>
                        <a:t>Qst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Text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0"/>
                        </a:spcAft>
                      </a:pPr>
                      <a:r>
                        <a:rPr lang="en-US" sz="1200">
                          <a:latin typeface="Times New Roman"/>
                          <a:ea typeface="Calibri"/>
                          <a:cs typeface="Times New Roman"/>
                        </a:rPr>
                        <a:t>Ch1</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Text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0"/>
                        </a:spcAft>
                      </a:pPr>
                      <a:r>
                        <a:rPr lang="en-US" sz="1200">
                          <a:latin typeface="Times New Roman"/>
                          <a:ea typeface="Calibri"/>
                          <a:cs typeface="Times New Roman"/>
                        </a:rPr>
                        <a:t>Ch2</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Text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0"/>
                        </a:spcAft>
                      </a:pPr>
                      <a:r>
                        <a:rPr lang="en-US" sz="1200">
                          <a:latin typeface="Times New Roman"/>
                          <a:ea typeface="Calibri"/>
                          <a:cs typeface="Times New Roman"/>
                        </a:rPr>
                        <a:t>Ch3</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Text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0"/>
                        </a:spcAft>
                      </a:pPr>
                      <a:r>
                        <a:rPr lang="en-US" sz="1200">
                          <a:latin typeface="Times New Roman"/>
                          <a:ea typeface="Calibri"/>
                          <a:cs typeface="Times New Roman"/>
                        </a:rPr>
                        <a:t>Ch4</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Text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0"/>
                        </a:spcAft>
                      </a:pPr>
                      <a:r>
                        <a:rPr lang="en-US" sz="1200" dirty="0" err="1">
                          <a:latin typeface="Times New Roman"/>
                          <a:ea typeface="Calibri"/>
                          <a:cs typeface="Times New Roman"/>
                        </a:rPr>
                        <a:t>Ans</a:t>
                      </a:r>
                      <a:endParaRPr lang="en-IN"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Text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dirty="0">
                          <a:latin typeface="Times New Roman"/>
                          <a:ea typeface="Calibri"/>
                          <a:cs typeface="Times New Roman"/>
                        </a:rPr>
                        <a:t>-</a:t>
                      </a:r>
                      <a:endParaRPr lang="en-IN"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7409" name="Rectangle 1"/>
          <p:cNvSpPr>
            <a:spLocks noChangeArrowheads="1"/>
          </p:cNvSpPr>
          <p:nvPr/>
        </p:nvSpPr>
        <p:spPr bwMode="auto">
          <a:xfrm>
            <a:off x="251520" y="260648"/>
            <a:ext cx="271119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r>
              <a:rPr lang="en-US" b="1" dirty="0" smtClean="0">
                <a:solidFill>
                  <a:prstClr val="black"/>
                </a:solidFill>
                <a:latin typeface="Cambria" pitchFamily="18" charset="0"/>
                <a:ea typeface="Calibri" pitchFamily="34" charset="0"/>
                <a:cs typeface="Times New Roman" pitchFamily="18" charset="0"/>
              </a:rPr>
              <a:t>Table Name: </a:t>
            </a:r>
            <a:r>
              <a:rPr lang="en-US" b="1" dirty="0" err="1" smtClean="0">
                <a:solidFill>
                  <a:prstClr val="black"/>
                </a:solidFill>
                <a:latin typeface="Cambria" pitchFamily="18" charset="0"/>
                <a:ea typeface="Calibri" pitchFamily="34" charset="0"/>
                <a:cs typeface="Times New Roman" pitchFamily="18" charset="0"/>
              </a:rPr>
              <a:t>Temp_Data</a:t>
            </a:r>
            <a:endParaRPr lang="en-US" dirty="0" smtClean="0">
              <a:solidFill>
                <a:prstClr val="black"/>
              </a:solidFill>
              <a:latin typeface="Cambria" pitchFamily="18" charset="0"/>
              <a:cs typeface="Arial" pitchFamily="34" charset="0"/>
            </a:endParaRPr>
          </a:p>
        </p:txBody>
      </p:sp>
      <p:sp>
        <p:nvSpPr>
          <p:cNvPr id="17410" name="Rectangle 2"/>
          <p:cNvSpPr>
            <a:spLocks noChangeArrowheads="1"/>
          </p:cNvSpPr>
          <p:nvPr/>
        </p:nvSpPr>
        <p:spPr bwMode="auto">
          <a:xfrm>
            <a:off x="395536" y="3356992"/>
            <a:ext cx="2008499"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r>
              <a:rPr lang="en-US" b="1" dirty="0" smtClean="0">
                <a:solidFill>
                  <a:prstClr val="black"/>
                </a:solidFill>
                <a:latin typeface="Cambria" pitchFamily="18" charset="0"/>
                <a:ea typeface="Calibri" pitchFamily="34" charset="0"/>
                <a:cs typeface="Times New Roman" pitchFamily="18" charset="0"/>
              </a:rPr>
              <a:t>Table Name: Com</a:t>
            </a:r>
            <a:endParaRPr lang="en-US" dirty="0" smtClean="0">
              <a:solidFill>
                <a:prstClr val="black"/>
              </a:solidFill>
              <a:latin typeface="Cambria" pitchFamily="18"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4256425568"/>
              </p:ext>
            </p:extLst>
          </p:nvPr>
        </p:nvGraphicFramePr>
        <p:xfrm>
          <a:off x="1187624" y="4077072"/>
          <a:ext cx="6080760" cy="1892808"/>
        </p:xfrm>
        <a:graphic>
          <a:graphicData uri="http://schemas.openxmlformats.org/drawingml/2006/table">
            <a:tbl>
              <a:tblPr/>
              <a:tblGrid>
                <a:gridCol w="2026920"/>
                <a:gridCol w="2026920"/>
                <a:gridCol w="2026920"/>
              </a:tblGrid>
              <a:tr h="0">
                <a:tc>
                  <a:txBody>
                    <a:bodyPr/>
                    <a:lstStyle/>
                    <a:p>
                      <a:pPr algn="ctr">
                        <a:lnSpc>
                          <a:spcPct val="115000"/>
                        </a:lnSpc>
                        <a:spcAft>
                          <a:spcPts val="0"/>
                        </a:spcAft>
                      </a:pPr>
                      <a:r>
                        <a:rPr lang="en-US" sz="1200" b="1">
                          <a:latin typeface="Times New Roman"/>
                          <a:ea typeface="Calibri"/>
                          <a:cs typeface="Times New Roman"/>
                        </a:rPr>
                        <a:t>Fieldname</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b="1">
                          <a:latin typeface="Times New Roman"/>
                          <a:ea typeface="Calibri"/>
                          <a:cs typeface="Times New Roman"/>
                        </a:rPr>
                        <a:t>Data Type</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b="1">
                          <a:latin typeface="Times New Roman"/>
                          <a:ea typeface="Calibri"/>
                          <a:cs typeface="Times New Roman"/>
                        </a:rPr>
                        <a:t>Key</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0"/>
                        </a:spcAft>
                      </a:pPr>
                      <a:r>
                        <a:rPr lang="en-US" sz="1200">
                          <a:latin typeface="Times New Roman"/>
                          <a:ea typeface="Calibri"/>
                          <a:cs typeface="Times New Roman"/>
                        </a:rPr>
                        <a:t>CName</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Text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Primary key</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0"/>
                        </a:spcAft>
                      </a:pPr>
                      <a:r>
                        <a:rPr lang="en-US" sz="1200">
                          <a:latin typeface="Times New Roman"/>
                          <a:ea typeface="Calibri"/>
                          <a:cs typeface="Times New Roman"/>
                        </a:rPr>
                        <a:t>CAddress</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Text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0"/>
                        </a:spcAft>
                      </a:pPr>
                      <a:r>
                        <a:rPr lang="en-US" sz="1200">
                          <a:latin typeface="Times New Roman"/>
                          <a:ea typeface="Calibri"/>
                          <a:cs typeface="Times New Roman"/>
                        </a:rPr>
                        <a:t>CPost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Text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0"/>
                        </a:spcAft>
                      </a:pPr>
                      <a:r>
                        <a:rPr lang="en-US" sz="1200">
                          <a:latin typeface="Times New Roman"/>
                          <a:ea typeface="Calibri"/>
                          <a:cs typeface="Times New Roman"/>
                        </a:rPr>
                        <a:t>CCriteria</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Text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0"/>
                        </a:spcAft>
                      </a:pPr>
                      <a:r>
                        <a:rPr lang="en-US" sz="1200">
                          <a:latin typeface="Times New Roman"/>
                          <a:ea typeface="Calibri"/>
                          <a:cs typeface="Times New Roman"/>
                        </a:rPr>
                        <a:t>CUsername</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Text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0"/>
                        </a:spcAft>
                      </a:pPr>
                      <a:r>
                        <a:rPr lang="en-US" sz="1200">
                          <a:latin typeface="Times New Roman"/>
                          <a:ea typeface="Calibri"/>
                          <a:cs typeface="Times New Roman"/>
                        </a:rPr>
                        <a:t>CEmail</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Text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0"/>
                        </a:spcAft>
                      </a:pPr>
                      <a:r>
                        <a:rPr lang="en-US" sz="1200">
                          <a:latin typeface="Times New Roman"/>
                          <a:ea typeface="Calibri"/>
                          <a:cs typeface="Times New Roman"/>
                        </a:rPr>
                        <a:t>CContact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Text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0"/>
                        </a:spcAft>
                      </a:pPr>
                      <a:r>
                        <a:rPr lang="en-US" sz="1200">
                          <a:latin typeface="Times New Roman"/>
                          <a:ea typeface="Calibri"/>
                          <a:cs typeface="Times New Roman"/>
                        </a:rPr>
                        <a:t>CCutoff</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Text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dirty="0">
                          <a:latin typeface="Times New Roman"/>
                          <a:ea typeface="Calibri"/>
                          <a:cs typeface="Times New Roman"/>
                        </a:rPr>
                        <a:t>-</a:t>
                      </a:r>
                      <a:endParaRPr lang="en-IN"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6146" name="Picture 2" descr="G:\__Professional Workstation\Major Prj\images\buttons\forgot-p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0793" y="5410200"/>
            <a:ext cx="1055687" cy="105568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C377E497-3F80-4F53-B248-E5327C6C8DF9}" type="slidenum">
              <a:rPr lang="en-IN" smtClean="0">
                <a:solidFill>
                  <a:prstClr val="black">
                    <a:tint val="75000"/>
                  </a:prstClr>
                </a:solidFill>
              </a:rPr>
              <a:pPr/>
              <a:t>26</a:t>
            </a:fld>
            <a:endParaRPr lang="en-IN">
              <a:solidFill>
                <a:prstClr val="black">
                  <a:tint val="75000"/>
                </a:prstClr>
              </a:solidFill>
            </a:endParaRPr>
          </a:p>
        </p:txBody>
      </p:sp>
    </p:spTree>
    <p:extLst>
      <p:ext uri="{BB962C8B-B14F-4D97-AF65-F5344CB8AC3E}">
        <p14:creationId xmlns:p14="http://schemas.microsoft.com/office/powerpoint/2010/main" val="35555508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71600" y="476672"/>
            <a:ext cx="2281009" cy="369332"/>
          </a:xfrm>
          <a:prstGeom prst="rect">
            <a:avLst/>
          </a:prstGeom>
        </p:spPr>
        <p:txBody>
          <a:bodyPr wrap="none">
            <a:spAutoFit/>
          </a:bodyPr>
          <a:lstStyle/>
          <a:p>
            <a:r>
              <a:rPr lang="en-US" b="1" dirty="0">
                <a:solidFill>
                  <a:prstClr val="black"/>
                </a:solidFill>
                <a:latin typeface="Cambria" pitchFamily="18" charset="0"/>
              </a:rPr>
              <a:t>Table Name: Details</a:t>
            </a:r>
            <a:endParaRPr lang="en-IN" dirty="0">
              <a:solidFill>
                <a:prstClr val="black"/>
              </a:solidFill>
              <a:latin typeface="Cambria"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248674420"/>
              </p:ext>
            </p:extLst>
          </p:nvPr>
        </p:nvGraphicFramePr>
        <p:xfrm>
          <a:off x="1595824" y="1447800"/>
          <a:ext cx="6080760" cy="3575304"/>
        </p:xfrm>
        <a:graphic>
          <a:graphicData uri="http://schemas.openxmlformats.org/drawingml/2006/table">
            <a:tbl>
              <a:tblPr/>
              <a:tblGrid>
                <a:gridCol w="2026920"/>
                <a:gridCol w="2026920"/>
                <a:gridCol w="2026920"/>
              </a:tblGrid>
              <a:tr h="0">
                <a:tc>
                  <a:txBody>
                    <a:bodyPr/>
                    <a:lstStyle/>
                    <a:p>
                      <a:pPr algn="ctr">
                        <a:lnSpc>
                          <a:spcPct val="115000"/>
                        </a:lnSpc>
                        <a:spcAft>
                          <a:spcPts val="0"/>
                        </a:spcAft>
                      </a:pPr>
                      <a:r>
                        <a:rPr lang="en-US" sz="1200" b="1">
                          <a:latin typeface="Times New Roman"/>
                          <a:ea typeface="Calibri"/>
                          <a:cs typeface="Times New Roman"/>
                        </a:rPr>
                        <a:t>Fieldname</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b="1">
                          <a:latin typeface="Times New Roman"/>
                          <a:ea typeface="Calibri"/>
                          <a:cs typeface="Times New Roman"/>
                        </a:rPr>
                        <a:t>Data Type</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b="1">
                          <a:latin typeface="Times New Roman"/>
                          <a:ea typeface="Calibri"/>
                          <a:cs typeface="Times New Roman"/>
                        </a:rPr>
                        <a:t>Key</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0"/>
                        </a:spcAft>
                      </a:pPr>
                      <a:r>
                        <a:rPr lang="en-US" sz="1200">
                          <a:latin typeface="Times New Roman"/>
                          <a:ea typeface="Calibri"/>
                          <a:cs typeface="Times New Roman"/>
                        </a:rPr>
                        <a:t>Username</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Text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Primary key</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0"/>
                        </a:spcAft>
                      </a:pPr>
                      <a:r>
                        <a:rPr lang="en-US" sz="1200">
                          <a:latin typeface="Times New Roman"/>
                          <a:ea typeface="Calibri"/>
                          <a:cs typeface="Times New Roman"/>
                        </a:rPr>
                        <a:t>Name</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Text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0"/>
                        </a:spcAft>
                      </a:pPr>
                      <a:r>
                        <a:rPr lang="en-US" sz="1200">
                          <a:latin typeface="Times New Roman"/>
                          <a:ea typeface="Calibri"/>
                          <a:cs typeface="Times New Roman"/>
                        </a:rPr>
                        <a:t>Gender</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Text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0"/>
                        </a:spcAft>
                      </a:pPr>
                      <a:r>
                        <a:rPr lang="en-US" sz="1200">
                          <a:latin typeface="Times New Roman"/>
                          <a:ea typeface="Calibri"/>
                          <a:cs typeface="Times New Roman"/>
                        </a:rPr>
                        <a:t>DateOfBirth </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Text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0"/>
                        </a:spcAft>
                      </a:pPr>
                      <a:r>
                        <a:rPr lang="en-US" sz="1200">
                          <a:latin typeface="Times New Roman"/>
                          <a:ea typeface="Calibri"/>
                          <a:cs typeface="Times New Roman"/>
                        </a:rPr>
                        <a:t>CollegeName</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Text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0"/>
                        </a:spcAft>
                      </a:pPr>
                      <a:r>
                        <a:rPr lang="en-US" sz="1200">
                          <a:latin typeface="Times New Roman"/>
                          <a:ea typeface="Calibri"/>
                          <a:cs typeface="Times New Roman"/>
                        </a:rPr>
                        <a:t>CollegePhone</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Text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0"/>
                        </a:spcAft>
                      </a:pPr>
                      <a:r>
                        <a:rPr lang="en-US" sz="1200">
                          <a:latin typeface="Times New Roman"/>
                          <a:ea typeface="Calibri"/>
                          <a:cs typeface="Times New Roman"/>
                        </a:rPr>
                        <a:t>CollegeEmail</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Text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0"/>
                        </a:spcAft>
                      </a:pPr>
                      <a:r>
                        <a:rPr lang="en-US" sz="1200">
                          <a:latin typeface="Times New Roman"/>
                          <a:ea typeface="Calibri"/>
                          <a:cs typeface="Times New Roman"/>
                        </a:rPr>
                        <a:t>Branch</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Text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0"/>
                        </a:spcAft>
                      </a:pPr>
                      <a:r>
                        <a:rPr lang="en-US" sz="1200">
                          <a:latin typeface="Times New Roman"/>
                          <a:ea typeface="Calibri"/>
                          <a:cs typeface="Times New Roman"/>
                        </a:rPr>
                        <a:t>Mark</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Text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0"/>
                        </a:spcAft>
                      </a:pPr>
                      <a:r>
                        <a:rPr lang="en-US" sz="1200">
                          <a:latin typeface="Times New Roman"/>
                          <a:ea typeface="Calibri"/>
                          <a:cs typeface="Times New Roman"/>
                        </a:rPr>
                        <a:t>Degree</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Text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0"/>
                        </a:spcAft>
                      </a:pPr>
                      <a:r>
                        <a:rPr lang="en-US" sz="1200">
                          <a:latin typeface="Times New Roman"/>
                          <a:ea typeface="Calibri"/>
                          <a:cs typeface="Times New Roman"/>
                        </a:rPr>
                        <a:t>Email_id</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Text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0"/>
                        </a:spcAft>
                      </a:pPr>
                      <a:r>
                        <a:rPr lang="en-US" sz="1200">
                          <a:latin typeface="Times New Roman"/>
                          <a:ea typeface="Calibri"/>
                          <a:cs typeface="Times New Roman"/>
                        </a:rPr>
                        <a:t>Telephone</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Text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0"/>
                        </a:spcAft>
                      </a:pPr>
                      <a:r>
                        <a:rPr lang="en-US" sz="1200">
                          <a:latin typeface="Times New Roman"/>
                          <a:ea typeface="Calibri"/>
                          <a:cs typeface="Times New Roman"/>
                        </a:rPr>
                        <a:t>Address</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Text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0"/>
                        </a:spcAft>
                      </a:pPr>
                      <a:r>
                        <a:rPr lang="en-US" sz="1200">
                          <a:latin typeface="Times New Roman"/>
                          <a:ea typeface="Calibri"/>
                          <a:cs typeface="Times New Roman"/>
                        </a:rPr>
                        <a:t>State</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Text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0"/>
                        </a:spcAft>
                      </a:pPr>
                      <a:r>
                        <a:rPr lang="en-US" sz="1200">
                          <a:latin typeface="Times New Roman"/>
                          <a:ea typeface="Calibri"/>
                          <a:cs typeface="Times New Roman"/>
                        </a:rPr>
                        <a:t>Pincode</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Text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15000"/>
                        </a:lnSpc>
                        <a:spcAft>
                          <a:spcPts val="0"/>
                        </a:spcAft>
                      </a:pPr>
                      <a:r>
                        <a:rPr lang="en-US" sz="1200">
                          <a:latin typeface="Times New Roman"/>
                          <a:ea typeface="Calibri"/>
                          <a:cs typeface="Times New Roman"/>
                        </a:rPr>
                        <a:t>Category</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a:latin typeface="Times New Roman"/>
                          <a:ea typeface="Calibri"/>
                          <a:cs typeface="Times New Roman"/>
                        </a:rPr>
                        <a:t>Text</a:t>
                      </a:r>
                      <a:endParaRPr lang="en-IN"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dirty="0">
                          <a:latin typeface="Times New Roman"/>
                          <a:ea typeface="Calibri"/>
                          <a:cs typeface="Times New Roman"/>
                        </a:rPr>
                        <a:t>-</a:t>
                      </a:r>
                      <a:endParaRPr lang="en-IN"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7170" name="Picture 2" descr="G:\__Professional Workstation\Major Prj\images\buttons\Fotolia_21676556_Subscription_XX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0" y="5257229"/>
            <a:ext cx="1652409" cy="160077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C377E497-3F80-4F53-B248-E5327C6C8DF9}" type="slidenum">
              <a:rPr lang="en-IN" smtClean="0">
                <a:solidFill>
                  <a:prstClr val="black">
                    <a:tint val="75000"/>
                  </a:prstClr>
                </a:solidFill>
              </a:rPr>
              <a:pPr/>
              <a:t>27</a:t>
            </a:fld>
            <a:endParaRPr lang="en-IN">
              <a:solidFill>
                <a:prstClr val="black">
                  <a:tint val="75000"/>
                </a:prstClr>
              </a:solidFill>
            </a:endParaRPr>
          </a:p>
        </p:txBody>
      </p:sp>
    </p:spTree>
    <p:extLst>
      <p:ext uri="{BB962C8B-B14F-4D97-AF65-F5344CB8AC3E}">
        <p14:creationId xmlns:p14="http://schemas.microsoft.com/office/powerpoint/2010/main" val="41328660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1680882" y="1981200"/>
            <a:ext cx="5638800" cy="2031325"/>
          </a:xfrm>
          <a:prstGeom prst="rect">
            <a:avLst/>
          </a:prstGeom>
        </p:spPr>
        <p:txBody>
          <a:bodyPr wrap="square">
            <a:spAutoFit/>
          </a:bodyPr>
          <a:lstStyle/>
          <a:p>
            <a:pPr algn="ctr">
              <a:spcBef>
                <a:spcPct val="50000"/>
              </a:spcBef>
            </a:pPr>
            <a:r>
              <a:rPr lang="en-US" sz="3600" b="1" dirty="0">
                <a:solidFill>
                  <a:schemeClr val="bg1"/>
                </a:solidFill>
                <a:latin typeface="High Tower Text" pitchFamily="18" charset="0"/>
              </a:rPr>
              <a:t>Part </a:t>
            </a:r>
            <a:r>
              <a:rPr lang="en-US" sz="3600" b="1" dirty="0" smtClean="0">
                <a:solidFill>
                  <a:schemeClr val="bg1"/>
                </a:solidFill>
                <a:latin typeface="High Tower Text" pitchFamily="18" charset="0"/>
              </a:rPr>
              <a:t>VI</a:t>
            </a:r>
            <a:endParaRPr lang="en-US" sz="3600" b="1" dirty="0">
              <a:solidFill>
                <a:schemeClr val="bg1"/>
              </a:solidFill>
              <a:latin typeface="High Tower Text" pitchFamily="18" charset="0"/>
            </a:endParaRPr>
          </a:p>
          <a:p>
            <a:pPr algn="ctr">
              <a:spcBef>
                <a:spcPct val="50000"/>
              </a:spcBef>
            </a:pPr>
            <a:r>
              <a:rPr lang="en-US" sz="3600" dirty="0" smtClean="0">
                <a:solidFill>
                  <a:schemeClr val="bg1"/>
                </a:solidFill>
                <a:latin typeface="High Tower Text" pitchFamily="18" charset="0"/>
              </a:rPr>
              <a:t>Application deployment essentials..</a:t>
            </a:r>
            <a:endParaRPr lang="en-US" sz="3600" dirty="0">
              <a:solidFill>
                <a:schemeClr val="bg1"/>
              </a:solidFill>
              <a:latin typeface="High Tower Text" pitchFamily="18" charset="0"/>
            </a:endParaRPr>
          </a:p>
        </p:txBody>
      </p:sp>
      <p:sp>
        <p:nvSpPr>
          <p:cNvPr id="2" name="Slide Number Placeholder 1"/>
          <p:cNvSpPr>
            <a:spLocks noGrp="1"/>
          </p:cNvSpPr>
          <p:nvPr>
            <p:ph type="sldNum" sz="quarter" idx="12"/>
          </p:nvPr>
        </p:nvSpPr>
        <p:spPr/>
        <p:txBody>
          <a:bodyPr/>
          <a:lstStyle/>
          <a:p>
            <a:fld id="{BA937E68-F1CF-4E40-99A3-3DA8230FBFC6}" type="slidenum">
              <a:rPr lang="en-US" smtClean="0">
                <a:solidFill>
                  <a:prstClr val="black">
                    <a:tint val="75000"/>
                  </a:prstClr>
                </a:solidFill>
              </a:rPr>
              <a:pPr/>
              <a:t>28</a:t>
            </a:fld>
            <a:endParaRPr lang="en-US" dirty="0">
              <a:solidFill>
                <a:prstClr val="black">
                  <a:tint val="75000"/>
                </a:prstClr>
              </a:solidFill>
            </a:endParaRPr>
          </a:p>
        </p:txBody>
      </p:sp>
    </p:spTree>
    <p:extLst>
      <p:ext uri="{BB962C8B-B14F-4D97-AF65-F5344CB8AC3E}">
        <p14:creationId xmlns:p14="http://schemas.microsoft.com/office/powerpoint/2010/main" val="36912448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685800"/>
            <a:ext cx="8382000" cy="892552"/>
          </a:xfrm>
          <a:prstGeom prst="rect">
            <a:avLst/>
          </a:prstGeom>
        </p:spPr>
        <p:txBody>
          <a:bodyPr wrap="square">
            <a:spAutoFit/>
          </a:bodyPr>
          <a:lstStyle/>
          <a:p>
            <a:pPr algn="ctr"/>
            <a:r>
              <a:rPr lang="en-US" sz="3200" b="1" dirty="0" smtClean="0">
                <a:solidFill>
                  <a:prstClr val="black"/>
                </a:solidFill>
                <a:latin typeface="Cambria" pitchFamily="18" charset="0"/>
              </a:rPr>
              <a:t>Directory Structure for Deployment</a:t>
            </a:r>
          </a:p>
          <a:p>
            <a:endParaRPr lang="en-US" sz="2000" dirty="0">
              <a:solidFill>
                <a:prstClr val="black"/>
              </a:solidFill>
              <a:latin typeface="Cambria" pitchFamily="18"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402129"/>
            <a:ext cx="6251243" cy="5061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descr="G:\__Professional Workstation\Major Prj\images\i love my jo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5369748"/>
            <a:ext cx="1600200" cy="1488252"/>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A937E68-F1CF-4E40-99A3-3DA8230FBFC6}" type="slidenum">
              <a:rPr lang="en-US" smtClean="0">
                <a:solidFill>
                  <a:prstClr val="black">
                    <a:tint val="75000"/>
                  </a:prstClr>
                </a:solidFill>
              </a:rPr>
              <a:pPr/>
              <a:t>29</a:t>
            </a:fld>
            <a:endParaRPr lang="en-US" dirty="0">
              <a:solidFill>
                <a:prstClr val="black">
                  <a:tint val="75000"/>
                </a:prstClr>
              </a:solidFill>
            </a:endParaRPr>
          </a:p>
        </p:txBody>
      </p:sp>
    </p:spTree>
    <p:extLst>
      <p:ext uri="{BB962C8B-B14F-4D97-AF65-F5344CB8AC3E}">
        <p14:creationId xmlns:p14="http://schemas.microsoft.com/office/powerpoint/2010/main" val="49621688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228600" y="-152400"/>
            <a:ext cx="8763000" cy="7217360"/>
          </a:xfrm>
          <a:prstGeom prst="rect">
            <a:avLst/>
          </a:prstGeom>
        </p:spPr>
        <p:txBody>
          <a:bodyPr wrap="square">
            <a:spAutoFit/>
          </a:bodyPr>
          <a:lstStyle/>
          <a:p>
            <a:pPr algn="ctr">
              <a:defRPr/>
            </a:pPr>
            <a:r>
              <a:rPr lang="en-US" altLang="ko-KR" sz="5400" u="sng" dirty="0">
                <a:solidFill>
                  <a:schemeClr val="bg1"/>
                </a:solidFill>
                <a:latin typeface="Palatino Linotype" pitchFamily="18" charset="0"/>
                <a:ea typeface="Batang" pitchFamily="18" charset="-127"/>
                <a:cs typeface="Times New Roman" pitchFamily="18" charset="0"/>
              </a:rPr>
              <a:t>Agenda</a:t>
            </a:r>
          </a:p>
          <a:p>
            <a:pPr algn="ctr">
              <a:defRPr/>
            </a:pPr>
            <a:endParaRPr lang="en-US" altLang="ko-KR" sz="100" dirty="0">
              <a:solidFill>
                <a:schemeClr val="bg1"/>
              </a:solidFill>
              <a:latin typeface="Palatino Linotype" pitchFamily="18" charset="0"/>
              <a:ea typeface="Batang" pitchFamily="18" charset="-127"/>
              <a:cs typeface="Times New Roman" pitchFamily="18" charset="0"/>
            </a:endParaRPr>
          </a:p>
          <a:p>
            <a:pPr marL="857250" indent="-857250">
              <a:buFont typeface="Wingdings" pitchFamily="2" charset="2"/>
              <a:buChar char="Ø"/>
              <a:defRPr/>
            </a:pPr>
            <a:r>
              <a:rPr lang="en-US" altLang="ko-KR" sz="2400" dirty="0" smtClean="0">
                <a:solidFill>
                  <a:schemeClr val="bg1"/>
                </a:solidFill>
                <a:latin typeface="Palatino Linotype" pitchFamily="18" charset="0"/>
                <a:ea typeface="Batang" pitchFamily="18" charset="-127"/>
                <a:cs typeface="Times New Roman" pitchFamily="18" charset="0"/>
              </a:rPr>
              <a:t>Introduction</a:t>
            </a:r>
          </a:p>
          <a:p>
            <a:pPr marL="857250" indent="-857250">
              <a:buFont typeface="Wingdings" pitchFamily="2" charset="2"/>
              <a:buChar char="Ø"/>
              <a:defRPr/>
            </a:pPr>
            <a:endParaRPr lang="en-US" altLang="ko-KR" sz="2400" dirty="0" smtClean="0">
              <a:solidFill>
                <a:schemeClr val="bg1"/>
              </a:solidFill>
              <a:latin typeface="Palatino Linotype" pitchFamily="18" charset="0"/>
              <a:ea typeface="Batang" pitchFamily="18" charset="-127"/>
              <a:cs typeface="Times New Roman" pitchFamily="18" charset="0"/>
            </a:endParaRPr>
          </a:p>
          <a:p>
            <a:pPr marL="857250" indent="-857250">
              <a:buFont typeface="Wingdings" pitchFamily="2" charset="2"/>
              <a:buChar char="Ø"/>
              <a:defRPr/>
            </a:pPr>
            <a:r>
              <a:rPr lang="en-US" altLang="ko-KR" sz="2400" dirty="0" smtClean="0">
                <a:solidFill>
                  <a:schemeClr val="bg1"/>
                </a:solidFill>
                <a:latin typeface="Palatino Linotype" pitchFamily="18" charset="0"/>
                <a:ea typeface="Batang" pitchFamily="18" charset="-127"/>
                <a:cs typeface="Times New Roman" pitchFamily="18" charset="0"/>
              </a:rPr>
              <a:t>Project </a:t>
            </a:r>
            <a:r>
              <a:rPr lang="en-US" altLang="ko-KR" sz="2400" dirty="0">
                <a:solidFill>
                  <a:schemeClr val="bg1"/>
                </a:solidFill>
                <a:latin typeface="Palatino Linotype" pitchFamily="18" charset="0"/>
                <a:ea typeface="Batang" pitchFamily="18" charset="-127"/>
                <a:cs typeface="Times New Roman" pitchFamily="18" charset="0"/>
              </a:rPr>
              <a:t>Development </a:t>
            </a:r>
            <a:r>
              <a:rPr lang="en-US" altLang="ko-KR" sz="2400" dirty="0" smtClean="0">
                <a:solidFill>
                  <a:schemeClr val="bg1"/>
                </a:solidFill>
                <a:latin typeface="Palatino Linotype" pitchFamily="18" charset="0"/>
                <a:ea typeface="Batang" pitchFamily="18" charset="-127"/>
                <a:cs typeface="Times New Roman" pitchFamily="18" charset="0"/>
              </a:rPr>
              <a:t>Workflow?</a:t>
            </a:r>
          </a:p>
          <a:p>
            <a:pPr marL="857250" indent="-857250">
              <a:buFont typeface="Wingdings" pitchFamily="2" charset="2"/>
              <a:buChar char="Ø"/>
              <a:defRPr/>
            </a:pPr>
            <a:endParaRPr lang="en-US" altLang="ko-KR" sz="2400" dirty="0" smtClean="0">
              <a:solidFill>
                <a:schemeClr val="bg1"/>
              </a:solidFill>
              <a:latin typeface="Palatino Linotype" pitchFamily="18" charset="0"/>
              <a:ea typeface="Batang" pitchFamily="18" charset="-127"/>
              <a:cs typeface="Times New Roman" pitchFamily="18" charset="0"/>
            </a:endParaRPr>
          </a:p>
          <a:p>
            <a:pPr marL="857250" indent="-857250">
              <a:buFont typeface="Wingdings" pitchFamily="2" charset="2"/>
              <a:buChar char="Ø"/>
              <a:defRPr/>
            </a:pPr>
            <a:r>
              <a:rPr lang="en-US" altLang="ko-KR" sz="2400" dirty="0" smtClean="0">
                <a:solidFill>
                  <a:schemeClr val="bg1"/>
                </a:solidFill>
                <a:latin typeface="Palatino Linotype" pitchFamily="18" charset="0"/>
                <a:ea typeface="Batang" pitchFamily="18" charset="-127"/>
                <a:cs typeface="Times New Roman" pitchFamily="18" charset="0"/>
              </a:rPr>
              <a:t>Technical aspects considered..</a:t>
            </a:r>
          </a:p>
          <a:p>
            <a:pPr marL="857250" indent="-857250">
              <a:buFont typeface="Wingdings" pitchFamily="2" charset="2"/>
              <a:buChar char="Ø"/>
              <a:defRPr/>
            </a:pPr>
            <a:endParaRPr lang="en-US" altLang="ko-KR" sz="2400" dirty="0" smtClean="0">
              <a:solidFill>
                <a:schemeClr val="bg1"/>
              </a:solidFill>
              <a:latin typeface="Palatino Linotype" pitchFamily="18" charset="0"/>
              <a:ea typeface="Batang" pitchFamily="18" charset="-127"/>
              <a:cs typeface="Times New Roman" pitchFamily="18" charset="0"/>
            </a:endParaRPr>
          </a:p>
          <a:p>
            <a:pPr marL="857250" indent="-857250">
              <a:buFont typeface="Wingdings" pitchFamily="2" charset="2"/>
              <a:buChar char="Ø"/>
              <a:defRPr/>
            </a:pPr>
            <a:r>
              <a:rPr lang="en-US" altLang="ko-KR" sz="2400" dirty="0" smtClean="0">
                <a:solidFill>
                  <a:schemeClr val="bg1"/>
                </a:solidFill>
                <a:latin typeface="Palatino Linotype" pitchFamily="18" charset="0"/>
                <a:ea typeface="Batang" pitchFamily="18" charset="-127"/>
                <a:cs typeface="Times New Roman" pitchFamily="18" charset="0"/>
              </a:rPr>
              <a:t>Modules segregation</a:t>
            </a:r>
          </a:p>
          <a:p>
            <a:pPr marL="857250" indent="-857250">
              <a:buFont typeface="Wingdings" pitchFamily="2" charset="2"/>
              <a:buChar char="Ø"/>
              <a:defRPr/>
            </a:pPr>
            <a:endParaRPr lang="en-US" altLang="ko-KR" sz="2400" dirty="0" smtClean="0">
              <a:solidFill>
                <a:schemeClr val="bg1"/>
              </a:solidFill>
              <a:latin typeface="Palatino Linotype" pitchFamily="18" charset="0"/>
              <a:ea typeface="Batang" pitchFamily="18" charset="-127"/>
              <a:cs typeface="Times New Roman" pitchFamily="18" charset="0"/>
            </a:endParaRPr>
          </a:p>
          <a:p>
            <a:pPr marL="857250" indent="-857250">
              <a:buFont typeface="Wingdings" pitchFamily="2" charset="2"/>
              <a:buChar char="Ø"/>
              <a:defRPr/>
            </a:pPr>
            <a:r>
              <a:rPr lang="en-US" altLang="ko-KR" sz="2400" dirty="0" smtClean="0">
                <a:solidFill>
                  <a:schemeClr val="bg1"/>
                </a:solidFill>
                <a:latin typeface="Palatino Linotype" pitchFamily="18" charset="0"/>
                <a:ea typeface="Batang" pitchFamily="18" charset="-127"/>
                <a:cs typeface="Times New Roman" pitchFamily="18" charset="0"/>
              </a:rPr>
              <a:t>Specifications</a:t>
            </a:r>
          </a:p>
          <a:p>
            <a:pPr marL="857250" indent="-857250">
              <a:buFont typeface="Wingdings" pitchFamily="2" charset="2"/>
              <a:buChar char="Ø"/>
              <a:defRPr/>
            </a:pPr>
            <a:endParaRPr lang="en-US" altLang="ko-KR" sz="2400" dirty="0" smtClean="0">
              <a:solidFill>
                <a:schemeClr val="bg1"/>
              </a:solidFill>
              <a:latin typeface="Palatino Linotype" pitchFamily="18" charset="0"/>
              <a:ea typeface="Batang" pitchFamily="18" charset="-127"/>
              <a:cs typeface="Times New Roman" pitchFamily="18" charset="0"/>
            </a:endParaRPr>
          </a:p>
          <a:p>
            <a:pPr marL="857250" indent="-857250">
              <a:buFont typeface="Wingdings" pitchFamily="2" charset="2"/>
              <a:buChar char="Ø"/>
              <a:defRPr/>
            </a:pPr>
            <a:r>
              <a:rPr lang="en-US" altLang="ko-KR" sz="2400" dirty="0" smtClean="0">
                <a:solidFill>
                  <a:schemeClr val="bg1"/>
                </a:solidFill>
                <a:latin typeface="Palatino Linotype" pitchFamily="18" charset="0"/>
                <a:ea typeface="Batang" pitchFamily="18" charset="-127"/>
                <a:cs typeface="Times New Roman" pitchFamily="18" charset="0"/>
              </a:rPr>
              <a:t>Application deployment essentials ..</a:t>
            </a:r>
          </a:p>
          <a:p>
            <a:pPr marL="857250" indent="-857250">
              <a:buFont typeface="Wingdings" pitchFamily="2" charset="2"/>
              <a:buChar char="Ø"/>
              <a:defRPr/>
            </a:pPr>
            <a:endParaRPr lang="en-US" altLang="ko-KR" sz="2400" dirty="0" smtClean="0">
              <a:solidFill>
                <a:schemeClr val="bg1"/>
              </a:solidFill>
              <a:latin typeface="Palatino Linotype" pitchFamily="18" charset="0"/>
              <a:ea typeface="Batang" pitchFamily="18" charset="-127"/>
              <a:cs typeface="Times New Roman" pitchFamily="18" charset="0"/>
            </a:endParaRPr>
          </a:p>
          <a:p>
            <a:pPr marL="857250" indent="-857250">
              <a:buFont typeface="Wingdings" pitchFamily="2" charset="2"/>
              <a:buChar char="Ø"/>
              <a:defRPr/>
            </a:pPr>
            <a:r>
              <a:rPr lang="en-US" altLang="ko-KR" sz="2400" dirty="0" smtClean="0">
                <a:solidFill>
                  <a:schemeClr val="bg1"/>
                </a:solidFill>
                <a:latin typeface="Palatino Linotype" pitchFamily="18" charset="0"/>
                <a:ea typeface="Batang" pitchFamily="18" charset="-127"/>
                <a:cs typeface="Times New Roman" pitchFamily="18" charset="0"/>
              </a:rPr>
              <a:t>What are design patterns?</a:t>
            </a:r>
          </a:p>
          <a:p>
            <a:pPr marL="857250" indent="-857250">
              <a:buFont typeface="Wingdings" pitchFamily="2" charset="2"/>
              <a:buChar char="Ø"/>
              <a:defRPr/>
            </a:pPr>
            <a:endParaRPr lang="en-US" altLang="ko-KR" sz="2400" dirty="0" smtClean="0">
              <a:solidFill>
                <a:schemeClr val="bg1"/>
              </a:solidFill>
              <a:latin typeface="Palatino Linotype" pitchFamily="18" charset="0"/>
              <a:ea typeface="Batang" pitchFamily="18" charset="-127"/>
              <a:cs typeface="Times New Roman" pitchFamily="18" charset="0"/>
            </a:endParaRPr>
          </a:p>
          <a:p>
            <a:pPr marL="857250" indent="-857250">
              <a:buFont typeface="Wingdings" pitchFamily="2" charset="2"/>
              <a:buChar char="Ø"/>
              <a:defRPr/>
            </a:pPr>
            <a:r>
              <a:rPr lang="en-US" altLang="ko-KR" sz="2400" dirty="0" smtClean="0">
                <a:solidFill>
                  <a:schemeClr val="bg1"/>
                </a:solidFill>
                <a:latin typeface="Palatino Linotype" pitchFamily="18" charset="0"/>
                <a:ea typeface="Batang" pitchFamily="18" charset="-127"/>
                <a:cs typeface="Times New Roman" pitchFamily="18" charset="0"/>
              </a:rPr>
              <a:t>Steps to </a:t>
            </a:r>
            <a:r>
              <a:rPr lang="en-US" altLang="ko-KR" sz="2400" dirty="0">
                <a:solidFill>
                  <a:schemeClr val="bg1"/>
                </a:solidFill>
                <a:latin typeface="Palatino Linotype" pitchFamily="18" charset="0"/>
                <a:ea typeface="Batang" pitchFamily="18" charset="-127"/>
                <a:cs typeface="Times New Roman" pitchFamily="18" charset="0"/>
              </a:rPr>
              <a:t>set up </a:t>
            </a:r>
            <a:r>
              <a:rPr lang="en-US" altLang="ko-KR" sz="2400" dirty="0" smtClean="0">
                <a:solidFill>
                  <a:schemeClr val="bg1"/>
                </a:solidFill>
                <a:latin typeface="Palatino Linotype" pitchFamily="18" charset="0"/>
                <a:ea typeface="Batang" pitchFamily="18" charset="-127"/>
                <a:cs typeface="Times New Roman" pitchFamily="18" charset="0"/>
              </a:rPr>
              <a:t>Server and </a:t>
            </a:r>
            <a:r>
              <a:rPr lang="en-US" altLang="ko-KR" sz="2400" dirty="0">
                <a:solidFill>
                  <a:schemeClr val="bg1"/>
                </a:solidFill>
                <a:latin typeface="Palatino Linotype" pitchFamily="18" charset="0"/>
                <a:ea typeface="Batang" pitchFamily="18" charset="-127"/>
                <a:cs typeface="Times New Roman" pitchFamily="18" charset="0"/>
              </a:rPr>
              <a:t>use your </a:t>
            </a:r>
            <a:r>
              <a:rPr lang="en-US" altLang="ko-KR" sz="2400" dirty="0" smtClean="0">
                <a:solidFill>
                  <a:schemeClr val="bg1"/>
                </a:solidFill>
                <a:latin typeface="Palatino Linotype" pitchFamily="18" charset="0"/>
                <a:ea typeface="Batang" pitchFamily="18" charset="-127"/>
                <a:cs typeface="Times New Roman" pitchFamily="18" charset="0"/>
              </a:rPr>
              <a:t>Web-app</a:t>
            </a:r>
          </a:p>
          <a:p>
            <a:pPr marL="857250" indent="-857250">
              <a:buFont typeface="Wingdings" pitchFamily="2" charset="2"/>
              <a:buChar char="Ø"/>
              <a:defRPr/>
            </a:pPr>
            <a:endParaRPr lang="en-US" altLang="ko-KR" sz="2400" dirty="0" smtClean="0">
              <a:solidFill>
                <a:schemeClr val="bg1"/>
              </a:solidFill>
              <a:latin typeface="Palatino Linotype" pitchFamily="18" charset="0"/>
              <a:ea typeface="Batang" pitchFamily="18" charset="-127"/>
              <a:cs typeface="Times New Roman" pitchFamily="18" charset="0"/>
            </a:endParaRPr>
          </a:p>
          <a:p>
            <a:pPr marL="857250" indent="-857250">
              <a:buFont typeface="Wingdings" pitchFamily="2" charset="2"/>
              <a:buChar char="Ø"/>
              <a:defRPr/>
            </a:pPr>
            <a:r>
              <a:rPr lang="en-US" altLang="ko-KR" sz="2400" dirty="0" smtClean="0">
                <a:solidFill>
                  <a:schemeClr val="bg1"/>
                </a:solidFill>
                <a:latin typeface="Palatino Linotype" pitchFamily="18" charset="0"/>
                <a:ea typeface="Batang" pitchFamily="18" charset="-127"/>
                <a:cs typeface="Times New Roman" pitchFamily="18" charset="0"/>
              </a:rPr>
              <a:t>Screen shots</a:t>
            </a:r>
            <a:endParaRPr lang="en-IN" altLang="ko-KR" sz="2400" dirty="0">
              <a:solidFill>
                <a:schemeClr val="bg1"/>
              </a:solidFill>
              <a:latin typeface="Palatino Linotype" pitchFamily="18" charset="0"/>
              <a:ea typeface="Batang" pitchFamily="18" charset="-127"/>
              <a:cs typeface="Times New Roman" pitchFamily="18" charset="0"/>
            </a:endParaRPr>
          </a:p>
        </p:txBody>
      </p:sp>
      <p:sp>
        <p:nvSpPr>
          <p:cNvPr id="3" name="Slide Number Placeholder 2"/>
          <p:cNvSpPr>
            <a:spLocks noGrp="1"/>
          </p:cNvSpPr>
          <p:nvPr>
            <p:ph type="sldNum" sz="quarter" idx="12"/>
          </p:nvPr>
        </p:nvSpPr>
        <p:spPr/>
        <p:txBody>
          <a:bodyPr/>
          <a:lstStyle/>
          <a:p>
            <a:fld id="{BA937E68-F1CF-4E40-99A3-3DA8230FBFC6}" type="slidenum">
              <a:rPr lang="en-US" smtClean="0">
                <a:solidFill>
                  <a:prstClr val="black">
                    <a:tint val="75000"/>
                  </a:prstClr>
                </a:solidFill>
              </a:rPr>
              <a:pPr/>
              <a:t>3</a:t>
            </a:fld>
            <a:endParaRPr lang="en-US" dirty="0">
              <a:solidFill>
                <a:prstClr val="black">
                  <a:tint val="75000"/>
                </a:prstClr>
              </a:solidFill>
            </a:endParaRPr>
          </a:p>
        </p:txBody>
      </p:sp>
    </p:spTree>
    <p:extLst>
      <p:ext uri="{BB962C8B-B14F-4D97-AF65-F5344CB8AC3E}">
        <p14:creationId xmlns:p14="http://schemas.microsoft.com/office/powerpoint/2010/main" val="148935468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81000" y="238836"/>
            <a:ext cx="8305800" cy="1077218"/>
          </a:xfrm>
          <a:prstGeom prst="rect">
            <a:avLst/>
          </a:prstGeom>
        </p:spPr>
        <p:txBody>
          <a:bodyPr wrap="square">
            <a:spAutoFit/>
          </a:bodyPr>
          <a:lstStyle/>
          <a:p>
            <a:pPr algn="ctr"/>
            <a:r>
              <a:rPr lang="en-US" sz="3200" b="1" dirty="0" smtClean="0">
                <a:solidFill>
                  <a:prstClr val="black"/>
                </a:solidFill>
                <a:latin typeface="Cambria" pitchFamily="18" charset="0"/>
              </a:rPr>
              <a:t>Deploy the bundle of files by creating web archive</a:t>
            </a:r>
            <a:endParaRPr lang="en-US" sz="2000" dirty="0">
              <a:solidFill>
                <a:prstClr val="black"/>
              </a:solidFill>
              <a:latin typeface="Cambria" pitchFamily="18" charset="0"/>
            </a:endParaRPr>
          </a:p>
        </p:txBody>
      </p:sp>
      <p:sp>
        <p:nvSpPr>
          <p:cNvPr id="2" name="Slide Number Placeholder 1"/>
          <p:cNvSpPr>
            <a:spLocks noGrp="1"/>
          </p:cNvSpPr>
          <p:nvPr>
            <p:ph type="sldNum" sz="quarter" idx="12"/>
          </p:nvPr>
        </p:nvSpPr>
        <p:spPr/>
        <p:txBody>
          <a:bodyPr/>
          <a:lstStyle/>
          <a:p>
            <a:fld id="{BA937E68-F1CF-4E40-99A3-3DA8230FBFC6}" type="slidenum">
              <a:rPr lang="en-US" smtClean="0">
                <a:solidFill>
                  <a:prstClr val="black">
                    <a:tint val="75000"/>
                  </a:prstClr>
                </a:solidFill>
              </a:rPr>
              <a:pPr/>
              <a:t>30</a:t>
            </a:fld>
            <a:endParaRPr lang="en-US" dirty="0">
              <a:solidFill>
                <a:prstClr val="black">
                  <a:tint val="75000"/>
                </a:prstClr>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738" y="1395413"/>
            <a:ext cx="8010525" cy="406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97512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685800"/>
            <a:ext cx="8534400" cy="5570756"/>
          </a:xfrm>
          <a:prstGeom prst="rect">
            <a:avLst/>
          </a:prstGeom>
        </p:spPr>
        <p:txBody>
          <a:bodyPr wrap="square">
            <a:spAutoFit/>
          </a:bodyPr>
          <a:lstStyle/>
          <a:p>
            <a:r>
              <a:rPr lang="en-US" sz="3200" dirty="0">
                <a:solidFill>
                  <a:prstClr val="black"/>
                </a:solidFill>
                <a:latin typeface="Cambria" pitchFamily="18" charset="0"/>
              </a:rPr>
              <a:t> </a:t>
            </a:r>
            <a:r>
              <a:rPr lang="en-US" sz="3200" b="1" dirty="0" smtClean="0">
                <a:solidFill>
                  <a:prstClr val="black"/>
                </a:solidFill>
                <a:latin typeface="Cambria" pitchFamily="18" charset="0"/>
              </a:rPr>
              <a:t>The proceeding steps:</a:t>
            </a:r>
          </a:p>
          <a:p>
            <a:endParaRPr lang="en-US" sz="3200" dirty="0">
              <a:solidFill>
                <a:prstClr val="black"/>
              </a:solidFill>
              <a:latin typeface="Cambria" pitchFamily="18" charset="0"/>
            </a:endParaRPr>
          </a:p>
          <a:p>
            <a:pPr marL="742950" indent="-742950">
              <a:buFontTx/>
              <a:buAutoNum type="arabicPeriod"/>
            </a:pPr>
            <a:r>
              <a:rPr lang="en-US" sz="3200" dirty="0" smtClean="0">
                <a:solidFill>
                  <a:prstClr val="black"/>
                </a:solidFill>
                <a:latin typeface="Cambria" pitchFamily="18" charset="0"/>
              </a:rPr>
              <a:t>The server provides services to your Web-app at the </a:t>
            </a:r>
            <a:r>
              <a:rPr lang="en-US" sz="3200" u="sng" dirty="0" err="1" smtClean="0">
                <a:solidFill>
                  <a:prstClr val="black"/>
                </a:solidFill>
                <a:latin typeface="Cambria" pitchFamily="18" charset="0"/>
              </a:rPr>
              <a:t>url</a:t>
            </a:r>
            <a:r>
              <a:rPr lang="en-US" sz="3200" u="sng" dirty="0" smtClean="0">
                <a:solidFill>
                  <a:prstClr val="black"/>
                </a:solidFill>
                <a:latin typeface="Cambria" pitchFamily="18" charset="0"/>
              </a:rPr>
              <a:t>-pattern</a:t>
            </a:r>
            <a:r>
              <a:rPr lang="en-US" sz="3200" dirty="0" smtClean="0">
                <a:solidFill>
                  <a:prstClr val="black"/>
                </a:solidFill>
                <a:latin typeface="Cambria" pitchFamily="18" charset="0"/>
              </a:rPr>
              <a:t> given in web.xml</a:t>
            </a:r>
          </a:p>
          <a:p>
            <a:pPr marL="742950" indent="-742950">
              <a:buFontTx/>
              <a:buAutoNum type="arabicPeriod"/>
            </a:pPr>
            <a:endParaRPr lang="en-US" sz="3200" dirty="0" smtClean="0">
              <a:solidFill>
                <a:prstClr val="black"/>
              </a:solidFill>
              <a:latin typeface="Cambria" pitchFamily="18" charset="0"/>
            </a:endParaRPr>
          </a:p>
          <a:p>
            <a:pPr marL="742950" indent="-742950">
              <a:buFontTx/>
              <a:buAutoNum type="arabicPeriod"/>
            </a:pPr>
            <a:r>
              <a:rPr lang="en-US" sz="3200" dirty="0" smtClean="0">
                <a:solidFill>
                  <a:prstClr val="black"/>
                </a:solidFill>
                <a:latin typeface="Cambria" pitchFamily="18" charset="0"/>
              </a:rPr>
              <a:t>Connect Locally(through port no.) or through remote location(through IP no. of where server is running)</a:t>
            </a:r>
          </a:p>
          <a:p>
            <a:pPr marL="742950" indent="-742950">
              <a:buFontTx/>
              <a:buAutoNum type="arabicPeriod"/>
            </a:pPr>
            <a:endParaRPr lang="en-US" sz="3200" dirty="0" smtClean="0">
              <a:solidFill>
                <a:prstClr val="black"/>
              </a:solidFill>
              <a:latin typeface="Cambria" pitchFamily="18" charset="0"/>
            </a:endParaRPr>
          </a:p>
          <a:p>
            <a:pPr marL="742950" indent="-742950">
              <a:buFontTx/>
              <a:buAutoNum type="arabicPeriod"/>
            </a:pPr>
            <a:r>
              <a:rPr lang="en-US" sz="3200" dirty="0" smtClean="0">
                <a:solidFill>
                  <a:prstClr val="black"/>
                </a:solidFill>
                <a:latin typeface="Cambria" pitchFamily="18" charset="0"/>
              </a:rPr>
              <a:t>Use your web-app.</a:t>
            </a:r>
          </a:p>
          <a:p>
            <a:endParaRPr lang="en-US" sz="3600" dirty="0">
              <a:solidFill>
                <a:prstClr val="black"/>
              </a:solidFill>
            </a:endParaRPr>
          </a:p>
        </p:txBody>
      </p:sp>
      <p:sp>
        <p:nvSpPr>
          <p:cNvPr id="3" name="Slide Number Placeholder 2"/>
          <p:cNvSpPr>
            <a:spLocks noGrp="1"/>
          </p:cNvSpPr>
          <p:nvPr>
            <p:ph type="sldNum" sz="quarter" idx="12"/>
          </p:nvPr>
        </p:nvSpPr>
        <p:spPr/>
        <p:txBody>
          <a:bodyPr/>
          <a:lstStyle/>
          <a:p>
            <a:fld id="{BA937E68-F1CF-4E40-99A3-3DA8230FBFC6}" type="slidenum">
              <a:rPr lang="en-US" smtClean="0">
                <a:solidFill>
                  <a:prstClr val="black">
                    <a:tint val="75000"/>
                  </a:prstClr>
                </a:solidFill>
              </a:rPr>
              <a:pPr/>
              <a:t>31</a:t>
            </a:fld>
            <a:endParaRPr lang="en-US" dirty="0">
              <a:solidFill>
                <a:prstClr val="black">
                  <a:tint val="75000"/>
                </a:prstClr>
              </a:solidFill>
            </a:endParaRPr>
          </a:p>
        </p:txBody>
      </p:sp>
    </p:spTree>
    <p:extLst>
      <p:ext uri="{BB962C8B-B14F-4D97-AF65-F5344CB8AC3E}">
        <p14:creationId xmlns:p14="http://schemas.microsoft.com/office/powerpoint/2010/main" val="17892362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1927746" y="2286000"/>
            <a:ext cx="4953000" cy="2031325"/>
          </a:xfrm>
          <a:prstGeom prst="rect">
            <a:avLst/>
          </a:prstGeom>
        </p:spPr>
        <p:txBody>
          <a:bodyPr wrap="square">
            <a:spAutoFit/>
          </a:bodyPr>
          <a:lstStyle/>
          <a:p>
            <a:pPr algn="ctr">
              <a:spcBef>
                <a:spcPct val="50000"/>
              </a:spcBef>
            </a:pPr>
            <a:r>
              <a:rPr lang="en-US" sz="3600" b="1" dirty="0">
                <a:solidFill>
                  <a:schemeClr val="bg1"/>
                </a:solidFill>
                <a:latin typeface="High Tower Text" pitchFamily="18" charset="0"/>
              </a:rPr>
              <a:t>Part </a:t>
            </a:r>
            <a:r>
              <a:rPr lang="en-US" sz="3600" b="1" dirty="0" smtClean="0">
                <a:solidFill>
                  <a:schemeClr val="bg1"/>
                </a:solidFill>
                <a:latin typeface="High Tower Text" pitchFamily="18" charset="0"/>
              </a:rPr>
              <a:t>VII</a:t>
            </a:r>
          </a:p>
          <a:p>
            <a:pPr algn="ctr">
              <a:spcBef>
                <a:spcPct val="50000"/>
              </a:spcBef>
            </a:pPr>
            <a:r>
              <a:rPr lang="en-US" sz="3600" dirty="0" smtClean="0">
                <a:solidFill>
                  <a:schemeClr val="bg1"/>
                </a:solidFill>
                <a:latin typeface="High Tower Text" pitchFamily="18" charset="0"/>
              </a:rPr>
              <a:t>What are Design Patterns?</a:t>
            </a:r>
            <a:endParaRPr lang="en-US" sz="3600" dirty="0">
              <a:solidFill>
                <a:schemeClr val="bg1"/>
              </a:solidFill>
              <a:latin typeface="High Tower Text" pitchFamily="18" charset="0"/>
            </a:endParaRPr>
          </a:p>
        </p:txBody>
      </p:sp>
      <p:sp>
        <p:nvSpPr>
          <p:cNvPr id="3" name="Slide Number Placeholder 2"/>
          <p:cNvSpPr>
            <a:spLocks noGrp="1"/>
          </p:cNvSpPr>
          <p:nvPr>
            <p:ph type="sldNum" sz="quarter" idx="12"/>
          </p:nvPr>
        </p:nvSpPr>
        <p:spPr/>
        <p:txBody>
          <a:bodyPr/>
          <a:lstStyle/>
          <a:p>
            <a:fld id="{BA937E68-F1CF-4E40-99A3-3DA8230FBFC6}" type="slidenum">
              <a:rPr lang="en-US" smtClean="0">
                <a:solidFill>
                  <a:prstClr val="black">
                    <a:tint val="75000"/>
                  </a:prstClr>
                </a:solidFill>
              </a:rPr>
              <a:pPr/>
              <a:t>32</a:t>
            </a:fld>
            <a:endParaRPr lang="en-US" dirty="0">
              <a:solidFill>
                <a:prstClr val="black">
                  <a:tint val="75000"/>
                </a:prstClr>
              </a:solidFill>
            </a:endParaRPr>
          </a:p>
        </p:txBody>
      </p:sp>
    </p:spTree>
    <p:extLst>
      <p:ext uri="{BB962C8B-B14F-4D97-AF65-F5344CB8AC3E}">
        <p14:creationId xmlns:p14="http://schemas.microsoft.com/office/powerpoint/2010/main" val="107285974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546847" y="209550"/>
            <a:ext cx="7772400" cy="381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prstClr val="white">
                    <a:lumMod val="50000"/>
                  </a:prstClr>
                </a:solidFill>
                <a:latin typeface="Cambria" pitchFamily="18" charset="0"/>
              </a:rPr>
              <a:t>Design Patterns</a:t>
            </a:r>
            <a:r>
              <a:rPr lang="bg-BG" sz="3600" dirty="0" smtClean="0">
                <a:solidFill>
                  <a:prstClr val="white">
                    <a:lumMod val="50000"/>
                  </a:prstClr>
                </a:solidFill>
                <a:latin typeface="Cambria" pitchFamily="18" charset="0"/>
              </a:rPr>
              <a:t> </a:t>
            </a:r>
            <a:endParaRPr lang="en-CA" sz="3600" dirty="0" smtClean="0">
              <a:solidFill>
                <a:prstClr val="white">
                  <a:lumMod val="50000"/>
                </a:prstClr>
              </a:solidFill>
              <a:latin typeface="Cambria" pitchFamily="18" charset="0"/>
            </a:endParaRPr>
          </a:p>
        </p:txBody>
      </p:sp>
      <p:sp>
        <p:nvSpPr>
          <p:cNvPr id="3" name="Rectangle 3"/>
          <p:cNvSpPr>
            <a:spLocks noChangeArrowheads="1"/>
          </p:cNvSpPr>
          <p:nvPr/>
        </p:nvSpPr>
        <p:spPr bwMode="auto">
          <a:xfrm>
            <a:off x="304800" y="1545123"/>
            <a:ext cx="8534400" cy="4724400"/>
          </a:xfrm>
          <a:prstGeom prst="rect">
            <a:avLst/>
          </a:prstGeom>
          <a:noFill/>
          <a:ln w="9525">
            <a:noFill/>
            <a:miter lim="800000"/>
            <a:headEnd/>
            <a:tailEnd/>
          </a:ln>
        </p:spPr>
        <p:txBody>
          <a:bodyPr/>
          <a:lstStyle/>
          <a:p>
            <a:pPr algn="just">
              <a:spcBef>
                <a:spcPct val="20000"/>
              </a:spcBef>
              <a:buClr>
                <a:srgbClr val="EEECE1"/>
              </a:buClr>
              <a:buSzPct val="75000"/>
              <a:buFont typeface="Wingdings" pitchFamily="2" charset="2"/>
              <a:buNone/>
              <a:defRPr/>
            </a:pPr>
            <a:r>
              <a:rPr lang="en-US" sz="2200" dirty="0">
                <a:solidFill>
                  <a:prstClr val="black"/>
                </a:solidFill>
                <a:latin typeface="Cambria" pitchFamily="18" charset="0"/>
              </a:rPr>
              <a:t>“</a:t>
            </a:r>
            <a:r>
              <a:rPr lang="bg-BG" sz="2200" dirty="0">
                <a:solidFill>
                  <a:prstClr val="black"/>
                </a:solidFill>
                <a:latin typeface="Cambria" pitchFamily="18" charset="0"/>
              </a:rPr>
              <a:t>Each pattern describes a problem which occurs over and over again in our environment, and then describes the core of the solution to that problem, in such a way that you can use this solution a million times over, without ever doing it the same way twice</a:t>
            </a:r>
            <a:r>
              <a:rPr lang="en-US" sz="2200" dirty="0">
                <a:solidFill>
                  <a:prstClr val="black"/>
                </a:solidFill>
                <a:latin typeface="Cambria" pitchFamily="18" charset="0"/>
              </a:rPr>
              <a:t>.” [1]</a:t>
            </a:r>
            <a:r>
              <a:rPr lang="bg-BG" sz="2200" dirty="0">
                <a:solidFill>
                  <a:prstClr val="black"/>
                </a:solidFill>
                <a:latin typeface="Cambria" pitchFamily="18" charset="0"/>
              </a:rPr>
              <a:t> </a:t>
            </a:r>
            <a:endParaRPr lang="en-US" sz="2200" dirty="0">
              <a:solidFill>
                <a:prstClr val="black"/>
              </a:solidFill>
              <a:latin typeface="Cambria" pitchFamily="18" charset="0"/>
            </a:endParaRPr>
          </a:p>
          <a:p>
            <a:pPr algn="just">
              <a:spcBef>
                <a:spcPct val="20000"/>
              </a:spcBef>
              <a:buClr>
                <a:srgbClr val="EEECE1"/>
              </a:buClr>
              <a:buSzPct val="75000"/>
              <a:buFont typeface="Wingdings" pitchFamily="2" charset="2"/>
              <a:buNone/>
              <a:defRPr/>
            </a:pPr>
            <a:r>
              <a:rPr lang="en-US" sz="2200" dirty="0">
                <a:solidFill>
                  <a:prstClr val="black"/>
                </a:solidFill>
                <a:latin typeface="Cambria" pitchFamily="18" charset="0"/>
              </a:rPr>
              <a:t>[</a:t>
            </a:r>
            <a:r>
              <a:rPr lang="bg-BG" sz="2200" dirty="0">
                <a:solidFill>
                  <a:prstClr val="black"/>
                </a:solidFill>
                <a:latin typeface="Cambria" pitchFamily="18" charset="0"/>
              </a:rPr>
              <a:t>Christopher Alexander</a:t>
            </a:r>
            <a:r>
              <a:rPr lang="en-US" sz="2200" dirty="0">
                <a:solidFill>
                  <a:prstClr val="black"/>
                </a:solidFill>
                <a:latin typeface="Cambria" pitchFamily="18" charset="0"/>
              </a:rPr>
              <a:t>]</a:t>
            </a:r>
          </a:p>
          <a:p>
            <a:pPr algn="just">
              <a:spcBef>
                <a:spcPct val="20000"/>
              </a:spcBef>
              <a:buClr>
                <a:srgbClr val="EEECE1"/>
              </a:buClr>
              <a:buSzPct val="75000"/>
              <a:buFont typeface="Wingdings" pitchFamily="2" charset="2"/>
              <a:buNone/>
              <a:defRPr/>
            </a:pPr>
            <a:r>
              <a:rPr lang="bg-BG" sz="2200" dirty="0" smtClean="0">
                <a:solidFill>
                  <a:prstClr val="black"/>
                </a:solidFill>
                <a:latin typeface="Cambria" pitchFamily="18" charset="0"/>
              </a:rPr>
              <a:t>Design </a:t>
            </a:r>
            <a:r>
              <a:rPr lang="bg-BG" sz="2200" dirty="0">
                <a:solidFill>
                  <a:prstClr val="black"/>
                </a:solidFill>
                <a:latin typeface="Cambria" pitchFamily="18" charset="0"/>
              </a:rPr>
              <a:t>patterns</a:t>
            </a:r>
            <a:r>
              <a:rPr lang="en-US" sz="2200" dirty="0">
                <a:solidFill>
                  <a:prstClr val="black"/>
                </a:solidFill>
                <a:latin typeface="Cambria" pitchFamily="18" charset="0"/>
              </a:rPr>
              <a:t> </a:t>
            </a:r>
            <a:r>
              <a:rPr lang="bg-BG" sz="2200" dirty="0">
                <a:solidFill>
                  <a:prstClr val="black"/>
                </a:solidFill>
                <a:latin typeface="Cambria" pitchFamily="18" charset="0"/>
              </a:rPr>
              <a:t>capture the </a:t>
            </a:r>
            <a:r>
              <a:rPr lang="bg-BG" sz="2200" i="1" u="sng" dirty="0">
                <a:solidFill>
                  <a:prstClr val="black"/>
                </a:solidFill>
                <a:latin typeface="Cambria" pitchFamily="18" charset="0"/>
              </a:rPr>
              <a:t>best practices of experienced object-oriented software developers.</a:t>
            </a:r>
            <a:r>
              <a:rPr lang="bg-BG" sz="2200" dirty="0">
                <a:solidFill>
                  <a:prstClr val="black"/>
                </a:solidFill>
                <a:latin typeface="Cambria" pitchFamily="18" charset="0"/>
              </a:rPr>
              <a:t> </a:t>
            </a:r>
            <a:endParaRPr lang="en-US" sz="2200" dirty="0">
              <a:solidFill>
                <a:prstClr val="black"/>
              </a:solidFill>
              <a:latin typeface="Cambria" pitchFamily="18" charset="0"/>
            </a:endParaRPr>
          </a:p>
          <a:p>
            <a:pPr algn="just">
              <a:spcBef>
                <a:spcPct val="20000"/>
              </a:spcBef>
              <a:buClr>
                <a:srgbClr val="EEECE1"/>
              </a:buClr>
              <a:buSzPct val="75000"/>
              <a:buFont typeface="Wingdings" pitchFamily="2" charset="2"/>
              <a:buNone/>
              <a:defRPr/>
            </a:pPr>
            <a:r>
              <a:rPr lang="bg-BG" sz="2200" dirty="0">
                <a:solidFill>
                  <a:prstClr val="black"/>
                </a:solidFill>
                <a:latin typeface="Cambria" pitchFamily="18" charset="0"/>
              </a:rPr>
              <a:t>Design patterns are solutions to general software development problems. </a:t>
            </a:r>
            <a:endParaRPr lang="en-US" sz="2200" dirty="0" smtClean="0">
              <a:solidFill>
                <a:prstClr val="black"/>
              </a:solidFill>
              <a:latin typeface="Cambria" pitchFamily="18" charset="0"/>
            </a:endParaRPr>
          </a:p>
          <a:p>
            <a:pPr algn="just">
              <a:spcBef>
                <a:spcPct val="20000"/>
              </a:spcBef>
              <a:buClr>
                <a:srgbClr val="EEECE1"/>
              </a:buClr>
              <a:buSzPct val="75000"/>
              <a:buFont typeface="Wingdings" pitchFamily="2" charset="2"/>
              <a:buNone/>
              <a:defRPr/>
            </a:pPr>
            <a:r>
              <a:rPr lang="en-US" sz="2400" dirty="0" smtClean="0">
                <a:solidFill>
                  <a:prstClr val="black"/>
                </a:solidFill>
                <a:latin typeface="Cambria" pitchFamily="18" charset="0"/>
              </a:rPr>
              <a:t>In a nutshell,</a:t>
            </a:r>
          </a:p>
          <a:p>
            <a:pPr algn="just">
              <a:spcBef>
                <a:spcPct val="20000"/>
              </a:spcBef>
              <a:buClr>
                <a:srgbClr val="EEECE1"/>
              </a:buClr>
              <a:buSzPct val="75000"/>
              <a:buFont typeface="Wingdings" pitchFamily="2" charset="2"/>
              <a:buNone/>
              <a:defRPr/>
            </a:pPr>
            <a:r>
              <a:rPr lang="en-US" sz="2400" b="1" dirty="0" smtClean="0">
                <a:solidFill>
                  <a:prstClr val="black"/>
                </a:solidFill>
                <a:latin typeface="Cambria" pitchFamily="18" charset="0"/>
              </a:rPr>
              <a:t>Design patterns are nothing but solution to the recurring problems..</a:t>
            </a:r>
            <a:endParaRPr lang="en-US" sz="2400" b="1" dirty="0">
              <a:solidFill>
                <a:prstClr val="black"/>
              </a:solidFill>
              <a:latin typeface="Cambria" pitchFamily="18" charset="0"/>
            </a:endParaRPr>
          </a:p>
        </p:txBody>
      </p:sp>
      <p:sp>
        <p:nvSpPr>
          <p:cNvPr id="5" name="Rectangle 4"/>
          <p:cNvSpPr/>
          <p:nvPr/>
        </p:nvSpPr>
        <p:spPr>
          <a:xfrm>
            <a:off x="451513" y="1143000"/>
            <a:ext cx="7244687" cy="369332"/>
          </a:xfrm>
          <a:prstGeom prst="rect">
            <a:avLst/>
          </a:prstGeom>
        </p:spPr>
        <p:txBody>
          <a:bodyPr wrap="square">
            <a:spAutoFit/>
          </a:bodyPr>
          <a:lstStyle/>
          <a:p>
            <a:r>
              <a:rPr lang="en-US" b="1" dirty="0" smtClean="0">
                <a:solidFill>
                  <a:prstClr val="black"/>
                </a:solidFill>
                <a:latin typeface="Cambria" pitchFamily="18" charset="0"/>
              </a:rPr>
              <a:t>Now,  </a:t>
            </a:r>
            <a:r>
              <a:rPr lang="en-US" b="1" dirty="0">
                <a:solidFill>
                  <a:prstClr val="black"/>
                </a:solidFill>
                <a:latin typeface="Cambria" pitchFamily="18" charset="0"/>
              </a:rPr>
              <a:t>What is a Design Pattern?</a:t>
            </a:r>
          </a:p>
        </p:txBody>
      </p:sp>
      <p:sp>
        <p:nvSpPr>
          <p:cNvPr id="4" name="Slide Number Placeholder 3"/>
          <p:cNvSpPr>
            <a:spLocks noGrp="1"/>
          </p:cNvSpPr>
          <p:nvPr>
            <p:ph type="sldNum" sz="quarter" idx="12"/>
          </p:nvPr>
        </p:nvSpPr>
        <p:spPr/>
        <p:txBody>
          <a:bodyPr/>
          <a:lstStyle/>
          <a:p>
            <a:fld id="{BA937E68-F1CF-4E40-99A3-3DA8230FBFC6}" type="slidenum">
              <a:rPr lang="en-US" smtClean="0">
                <a:solidFill>
                  <a:prstClr val="black">
                    <a:tint val="75000"/>
                  </a:prstClr>
                </a:solidFill>
              </a:rPr>
              <a:pPr/>
              <a:t>33</a:t>
            </a:fld>
            <a:endParaRPr lang="en-US" dirty="0">
              <a:solidFill>
                <a:prstClr val="black">
                  <a:tint val="75000"/>
                </a:prstClr>
              </a:solidFill>
            </a:endParaRPr>
          </a:p>
        </p:txBody>
      </p:sp>
    </p:spTree>
    <p:extLst>
      <p:ext uri="{BB962C8B-B14F-4D97-AF65-F5344CB8AC3E}">
        <p14:creationId xmlns:p14="http://schemas.microsoft.com/office/powerpoint/2010/main" val="4174124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38200" y="495300"/>
            <a:ext cx="7696200" cy="4893647"/>
          </a:xfrm>
          <a:prstGeom prst="rect">
            <a:avLst/>
          </a:prstGeom>
        </p:spPr>
        <p:txBody>
          <a:bodyPr wrap="square">
            <a:spAutoFit/>
          </a:bodyPr>
          <a:lstStyle/>
          <a:p>
            <a:r>
              <a:rPr lang="en-US" sz="2400" dirty="0" smtClean="0">
                <a:solidFill>
                  <a:prstClr val="black"/>
                </a:solidFill>
                <a:latin typeface="Cambria" pitchFamily="18" charset="0"/>
              </a:rPr>
              <a:t>Design Patterns  Used in Project</a:t>
            </a:r>
          </a:p>
          <a:p>
            <a:endParaRPr lang="en-US" sz="2400" dirty="0">
              <a:solidFill>
                <a:prstClr val="black"/>
              </a:solidFill>
              <a:latin typeface="Cambria" pitchFamily="18" charset="0"/>
            </a:endParaRPr>
          </a:p>
          <a:p>
            <a:pPr marL="800100" lvl="1" indent="-342900">
              <a:buFont typeface="Wingdings" pitchFamily="2" charset="2"/>
              <a:buChar char="Ø"/>
            </a:pPr>
            <a:r>
              <a:rPr lang="en-US" sz="2400" dirty="0" smtClean="0">
                <a:solidFill>
                  <a:prstClr val="black"/>
                </a:solidFill>
                <a:latin typeface="Cambria" pitchFamily="18" charset="0"/>
              </a:rPr>
              <a:t>Singleton</a:t>
            </a:r>
          </a:p>
          <a:p>
            <a:pPr marL="1714500" lvl="3" indent="-342900">
              <a:buFont typeface="Wingdings" pitchFamily="2" charset="2"/>
              <a:buChar char="Ø"/>
            </a:pPr>
            <a:r>
              <a:rPr lang="en-US" sz="2400" dirty="0" smtClean="0">
                <a:solidFill>
                  <a:prstClr val="black"/>
                </a:solidFill>
                <a:latin typeface="Cambria" pitchFamily="18" charset="0"/>
              </a:rPr>
              <a:t>Used when we have to make a single object of that specific class.</a:t>
            </a:r>
          </a:p>
          <a:p>
            <a:pPr marL="800100" lvl="1" indent="-342900">
              <a:buFont typeface="Wingdings" pitchFamily="2" charset="2"/>
              <a:buChar char="Ø"/>
            </a:pPr>
            <a:r>
              <a:rPr lang="en-US" sz="2400" dirty="0" smtClean="0">
                <a:solidFill>
                  <a:prstClr val="black"/>
                </a:solidFill>
                <a:latin typeface="Cambria" pitchFamily="18" charset="0"/>
              </a:rPr>
              <a:t>DAO (Data Access Objects)</a:t>
            </a:r>
          </a:p>
          <a:p>
            <a:pPr marL="1714500" lvl="3" indent="-342900">
              <a:buFont typeface="Wingdings" pitchFamily="2" charset="2"/>
              <a:buChar char="Ø"/>
            </a:pPr>
            <a:r>
              <a:rPr lang="en-US" sz="2400" dirty="0" smtClean="0">
                <a:solidFill>
                  <a:prstClr val="black"/>
                </a:solidFill>
                <a:latin typeface="Cambria" pitchFamily="18" charset="0"/>
              </a:rPr>
              <a:t>When the data that comes from DB is represented at the front-end.. Using object </a:t>
            </a:r>
            <a:endParaRPr lang="en-US" sz="2400" dirty="0">
              <a:solidFill>
                <a:prstClr val="black"/>
              </a:solidFill>
              <a:latin typeface="Cambria" pitchFamily="18" charset="0"/>
            </a:endParaRPr>
          </a:p>
          <a:p>
            <a:pPr marL="800100" lvl="1" indent="-342900">
              <a:buFont typeface="Wingdings" pitchFamily="2" charset="2"/>
              <a:buChar char="Ø"/>
            </a:pPr>
            <a:r>
              <a:rPr lang="en-US" sz="2400" dirty="0" smtClean="0">
                <a:solidFill>
                  <a:prstClr val="black"/>
                </a:solidFill>
                <a:latin typeface="Cambria" pitchFamily="18" charset="0"/>
              </a:rPr>
              <a:t>Decorator</a:t>
            </a:r>
          </a:p>
          <a:p>
            <a:pPr marL="1714500" lvl="3" indent="-342900">
              <a:buFont typeface="Wingdings" pitchFamily="2" charset="2"/>
              <a:buChar char="Ø"/>
            </a:pPr>
            <a:r>
              <a:rPr lang="en-US" sz="2400" dirty="0" smtClean="0">
                <a:solidFill>
                  <a:prstClr val="black"/>
                </a:solidFill>
                <a:latin typeface="Cambria" pitchFamily="18" charset="0"/>
              </a:rPr>
              <a:t>Encapsulating inner objects into high level objects and improving their workability</a:t>
            </a:r>
          </a:p>
          <a:p>
            <a:endParaRPr lang="en-US" sz="2400" dirty="0">
              <a:solidFill>
                <a:prstClr val="black"/>
              </a:solidFill>
              <a:latin typeface="Cambria" pitchFamily="18" charset="0"/>
            </a:endParaRPr>
          </a:p>
          <a:p>
            <a:endParaRPr lang="en-US" sz="2400" dirty="0">
              <a:solidFill>
                <a:prstClr val="black"/>
              </a:solidFill>
            </a:endParaRPr>
          </a:p>
        </p:txBody>
      </p:sp>
      <p:pic>
        <p:nvPicPr>
          <p:cNvPr id="3" name="Picture 5" descr="java-duke-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4876800"/>
            <a:ext cx="21336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BA937E68-F1CF-4E40-99A3-3DA8230FBFC6}" type="slidenum">
              <a:rPr lang="en-US" smtClean="0">
                <a:solidFill>
                  <a:prstClr val="black">
                    <a:tint val="75000"/>
                  </a:prstClr>
                </a:solidFill>
              </a:rPr>
              <a:pPr/>
              <a:t>34</a:t>
            </a:fld>
            <a:endParaRPr lang="en-US" dirty="0">
              <a:solidFill>
                <a:prstClr val="black">
                  <a:tint val="75000"/>
                </a:prstClr>
              </a:solidFill>
            </a:endParaRPr>
          </a:p>
        </p:txBody>
      </p:sp>
    </p:spTree>
    <p:extLst>
      <p:ext uri="{BB962C8B-B14F-4D97-AF65-F5344CB8AC3E}">
        <p14:creationId xmlns:p14="http://schemas.microsoft.com/office/powerpoint/2010/main" val="5558024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A937E68-F1CF-4E40-99A3-3DA8230FBFC6}" type="slidenum">
              <a:rPr lang="en-US" smtClean="0">
                <a:solidFill>
                  <a:prstClr val="black">
                    <a:tint val="75000"/>
                  </a:prstClr>
                </a:solidFill>
              </a:rPr>
              <a:pPr/>
              <a:t>35</a:t>
            </a:fld>
            <a:endParaRPr lang="en-US" dirty="0">
              <a:solidFill>
                <a:prstClr val="black">
                  <a:tint val="75000"/>
                </a:prstClr>
              </a:solidFill>
            </a:endParaRPr>
          </a:p>
        </p:txBody>
      </p:sp>
    </p:spTree>
    <p:extLst>
      <p:ext uri="{BB962C8B-B14F-4D97-AF65-F5344CB8AC3E}">
        <p14:creationId xmlns:p14="http://schemas.microsoft.com/office/powerpoint/2010/main" val="38173751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76200" y="2438400"/>
            <a:ext cx="8915400" cy="1754326"/>
          </a:xfrm>
          <a:prstGeom prst="rect">
            <a:avLst/>
          </a:prstGeom>
        </p:spPr>
        <p:txBody>
          <a:bodyPr wrap="square">
            <a:spAutoFit/>
          </a:bodyPr>
          <a:lstStyle/>
          <a:p>
            <a:pPr algn="ctr">
              <a:spcBef>
                <a:spcPct val="50000"/>
              </a:spcBef>
            </a:pPr>
            <a:r>
              <a:rPr lang="en-US" sz="3600" b="1" dirty="0">
                <a:solidFill>
                  <a:prstClr val="white"/>
                </a:solidFill>
                <a:latin typeface="High Tower Text" pitchFamily="18" charset="0"/>
              </a:rPr>
              <a:t>Part </a:t>
            </a:r>
            <a:r>
              <a:rPr lang="en-US" sz="3600" b="1" dirty="0" smtClean="0">
                <a:solidFill>
                  <a:prstClr val="white"/>
                </a:solidFill>
                <a:latin typeface="High Tower Text" pitchFamily="18" charset="0"/>
              </a:rPr>
              <a:t>***</a:t>
            </a:r>
            <a:endParaRPr lang="en-US" sz="3600" b="1" dirty="0" smtClean="0">
              <a:solidFill>
                <a:prstClr val="white"/>
              </a:solidFill>
              <a:latin typeface="High Tower Text" pitchFamily="18" charset="0"/>
            </a:endParaRPr>
          </a:p>
          <a:p>
            <a:pPr algn="ctr">
              <a:defRPr/>
            </a:pPr>
            <a:r>
              <a:rPr lang="en-US" altLang="ko-KR" sz="3600" dirty="0" smtClean="0">
                <a:solidFill>
                  <a:prstClr val="white"/>
                </a:solidFill>
                <a:latin typeface="High Tower Text" pitchFamily="18" charset="0"/>
                <a:ea typeface="Batang" pitchFamily="18" charset="-127"/>
                <a:cs typeface="Times New Roman" pitchFamily="18" charset="0"/>
              </a:rPr>
              <a:t>Making the most out of JSPs  </a:t>
            </a:r>
            <a:br>
              <a:rPr lang="en-US" altLang="ko-KR" sz="3600" dirty="0" smtClean="0">
                <a:solidFill>
                  <a:prstClr val="white"/>
                </a:solidFill>
                <a:latin typeface="High Tower Text" pitchFamily="18" charset="0"/>
                <a:ea typeface="Batang" pitchFamily="18" charset="-127"/>
                <a:cs typeface="Times New Roman" pitchFamily="18" charset="0"/>
              </a:rPr>
            </a:br>
            <a:endParaRPr lang="en-US" altLang="ko-KR" sz="3600" dirty="0">
              <a:solidFill>
                <a:prstClr val="white"/>
              </a:solidFill>
              <a:latin typeface="High Tower Text" pitchFamily="18" charset="0"/>
              <a:ea typeface="Batang" pitchFamily="18" charset="-127"/>
              <a:cs typeface="Times New Roman" pitchFamily="18" charset="0"/>
            </a:endParaRPr>
          </a:p>
        </p:txBody>
      </p:sp>
      <p:sp>
        <p:nvSpPr>
          <p:cNvPr id="3" name="Slide Number Placeholder 2"/>
          <p:cNvSpPr>
            <a:spLocks noGrp="1"/>
          </p:cNvSpPr>
          <p:nvPr>
            <p:ph type="sldNum" sz="quarter" idx="12"/>
          </p:nvPr>
        </p:nvSpPr>
        <p:spPr/>
        <p:txBody>
          <a:bodyPr/>
          <a:lstStyle/>
          <a:p>
            <a:fld id="{BA937E68-F1CF-4E40-99A3-3DA8230FBFC6}" type="slidenum">
              <a:rPr lang="en-US" smtClean="0">
                <a:solidFill>
                  <a:prstClr val="black">
                    <a:tint val="75000"/>
                  </a:prstClr>
                </a:solidFill>
              </a:rPr>
              <a:pPr/>
              <a:t>36</a:t>
            </a:fld>
            <a:endParaRPr lang="en-US" dirty="0">
              <a:solidFill>
                <a:prstClr val="black">
                  <a:tint val="75000"/>
                </a:prstClr>
              </a:solidFill>
            </a:endParaRPr>
          </a:p>
        </p:txBody>
      </p:sp>
    </p:spTree>
    <p:extLst>
      <p:ext uri="{BB962C8B-B14F-4D97-AF65-F5344CB8AC3E}">
        <p14:creationId xmlns:p14="http://schemas.microsoft.com/office/powerpoint/2010/main" val="167951081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4855" y="0"/>
            <a:ext cx="8229600" cy="1143000"/>
          </a:xfrm>
        </p:spPr>
        <p:txBody>
          <a:bodyPr>
            <a:normAutofit/>
          </a:bodyPr>
          <a:lstStyle/>
          <a:p>
            <a:r>
              <a:rPr lang="en-US" sz="2400" b="1" u="sng" dirty="0" smtClean="0">
                <a:latin typeface="Cambria" pitchFamily="18" charset="0"/>
              </a:rPr>
              <a:t>Overview of how to make out the best of JSPs </a:t>
            </a:r>
            <a:endParaRPr lang="en-US" sz="2400" b="1" u="sng" dirty="0">
              <a:latin typeface="Cambria" pitchFamily="18" charset="0"/>
            </a:endParaRPr>
          </a:p>
        </p:txBody>
      </p:sp>
      <p:sp>
        <p:nvSpPr>
          <p:cNvPr id="4" name="Slide Number Placeholder 3"/>
          <p:cNvSpPr>
            <a:spLocks noGrp="1"/>
          </p:cNvSpPr>
          <p:nvPr>
            <p:ph type="sldNum" sz="quarter" idx="12"/>
          </p:nvPr>
        </p:nvSpPr>
        <p:spPr/>
        <p:txBody>
          <a:bodyPr/>
          <a:lstStyle/>
          <a:p>
            <a:fld id="{BA937E68-F1CF-4E40-99A3-3DA8230FBFC6}" type="slidenum">
              <a:rPr lang="en-US" smtClean="0">
                <a:solidFill>
                  <a:prstClr val="black">
                    <a:tint val="75000"/>
                  </a:prstClr>
                </a:solidFill>
              </a:rPr>
              <a:pPr/>
              <a:t>37</a:t>
            </a:fld>
            <a:endParaRPr lang="en-US" dirty="0">
              <a:solidFill>
                <a:prstClr val="black">
                  <a:tint val="75000"/>
                </a:prstClr>
              </a:solidFill>
            </a:endParaRPr>
          </a:p>
        </p:txBody>
      </p:sp>
      <p:sp>
        <p:nvSpPr>
          <p:cNvPr id="5" name="TextBox 4"/>
          <p:cNvSpPr txBox="1"/>
          <p:nvPr/>
        </p:nvSpPr>
        <p:spPr>
          <a:xfrm>
            <a:off x="226255" y="1066800"/>
            <a:ext cx="8686800" cy="5447645"/>
          </a:xfrm>
          <a:prstGeom prst="rect">
            <a:avLst/>
          </a:prstGeom>
          <a:noFill/>
        </p:spPr>
        <p:txBody>
          <a:bodyPr wrap="square" rtlCol="0">
            <a:spAutoFit/>
          </a:bodyPr>
          <a:lstStyle/>
          <a:p>
            <a:r>
              <a:rPr lang="en-US" sz="2000" b="1" i="1" dirty="0" smtClean="0">
                <a:latin typeface="Cambria" pitchFamily="18" charset="0"/>
              </a:rPr>
              <a:t>JSP is another way to create dynamic web - pages.</a:t>
            </a:r>
          </a:p>
          <a:p>
            <a:endParaRPr lang="en-US" sz="2000" dirty="0">
              <a:latin typeface="Cambria" pitchFamily="18" charset="0"/>
            </a:endParaRPr>
          </a:p>
          <a:p>
            <a:r>
              <a:rPr lang="en-US" sz="2000" u="sng" dirty="0" smtClean="0">
                <a:latin typeface="Cambria" pitchFamily="18" charset="0"/>
              </a:rPr>
              <a:t>JAVA Server pages</a:t>
            </a:r>
            <a:r>
              <a:rPr lang="en-US" sz="2000" dirty="0" smtClean="0">
                <a:latin typeface="Cambria" pitchFamily="18" charset="0"/>
              </a:rPr>
              <a:t> ALREADY are</a:t>
            </a:r>
          </a:p>
          <a:p>
            <a:endParaRPr lang="en-US" dirty="0">
              <a:latin typeface="Cambria" pitchFamily="18" charset="0"/>
            </a:endParaRPr>
          </a:p>
          <a:p>
            <a:r>
              <a:rPr lang="en-US" dirty="0" smtClean="0">
                <a:latin typeface="Cambria" pitchFamily="18" charset="0"/>
              </a:rPr>
              <a:t>		# DYNAMIC</a:t>
            </a:r>
          </a:p>
          <a:p>
            <a:endParaRPr lang="en-US" dirty="0" smtClean="0">
              <a:latin typeface="Cambria" pitchFamily="18" charset="0"/>
            </a:endParaRPr>
          </a:p>
          <a:p>
            <a:r>
              <a:rPr lang="en-US" dirty="0">
                <a:latin typeface="Cambria" pitchFamily="18" charset="0"/>
              </a:rPr>
              <a:t>	</a:t>
            </a:r>
            <a:r>
              <a:rPr lang="en-US" dirty="0" smtClean="0">
                <a:latin typeface="Cambria" pitchFamily="18" charset="0"/>
              </a:rPr>
              <a:t>	# SUPPORTS CLOUD PROGRAMMING ( ELASTICITY OF WEB-APP)</a:t>
            </a:r>
          </a:p>
          <a:p>
            <a:endParaRPr lang="en-US" dirty="0" smtClean="0">
              <a:latin typeface="Cambria" pitchFamily="18" charset="0"/>
            </a:endParaRPr>
          </a:p>
          <a:p>
            <a:r>
              <a:rPr lang="en-US" dirty="0">
                <a:latin typeface="Cambria" pitchFamily="18" charset="0"/>
              </a:rPr>
              <a:t>	</a:t>
            </a:r>
            <a:r>
              <a:rPr lang="en-US" dirty="0" smtClean="0">
                <a:latin typeface="Cambria" pitchFamily="18" charset="0"/>
              </a:rPr>
              <a:t>	# PROMOTES PORTABILITY</a:t>
            </a:r>
          </a:p>
          <a:p>
            <a:endParaRPr lang="en-US" dirty="0" smtClean="0">
              <a:latin typeface="Cambria" pitchFamily="18" charset="0"/>
            </a:endParaRPr>
          </a:p>
          <a:p>
            <a:r>
              <a:rPr lang="en-US" dirty="0">
                <a:latin typeface="Cambria" pitchFamily="18" charset="0"/>
              </a:rPr>
              <a:t>	</a:t>
            </a:r>
            <a:r>
              <a:rPr lang="en-US" dirty="0" smtClean="0">
                <a:latin typeface="Cambria" pitchFamily="18" charset="0"/>
              </a:rPr>
              <a:t>	# MAKES YOUR WEB-APP GLOBALISED</a:t>
            </a:r>
          </a:p>
          <a:p>
            <a:endParaRPr lang="en-US" dirty="0" smtClean="0">
              <a:latin typeface="Cambria" pitchFamily="18" charset="0"/>
            </a:endParaRPr>
          </a:p>
          <a:p>
            <a:r>
              <a:rPr lang="en-US" dirty="0">
                <a:latin typeface="Cambria" pitchFamily="18" charset="0"/>
              </a:rPr>
              <a:t>	</a:t>
            </a:r>
            <a:r>
              <a:rPr lang="en-US" dirty="0" smtClean="0">
                <a:latin typeface="Cambria" pitchFamily="18" charset="0"/>
              </a:rPr>
              <a:t>	# ROBUST</a:t>
            </a:r>
          </a:p>
          <a:p>
            <a:endParaRPr lang="en-US" dirty="0" smtClean="0">
              <a:latin typeface="Cambria" pitchFamily="18" charset="0"/>
            </a:endParaRPr>
          </a:p>
          <a:p>
            <a:r>
              <a:rPr lang="en-US" dirty="0">
                <a:latin typeface="Cambria" pitchFamily="18" charset="0"/>
              </a:rPr>
              <a:t>	</a:t>
            </a:r>
            <a:r>
              <a:rPr lang="en-US" dirty="0" smtClean="0">
                <a:latin typeface="Cambria" pitchFamily="18" charset="0"/>
              </a:rPr>
              <a:t>	# SUPPORTS DISTRIBUTED ENVIRONMENT PROGRAMMING</a:t>
            </a:r>
          </a:p>
          <a:p>
            <a:endParaRPr lang="en-US" dirty="0" smtClean="0">
              <a:latin typeface="Cambria" pitchFamily="18" charset="0"/>
            </a:endParaRPr>
          </a:p>
          <a:p>
            <a:endParaRPr lang="en-US" dirty="0">
              <a:latin typeface="Cambria" pitchFamily="18" charset="0"/>
            </a:endParaRPr>
          </a:p>
          <a:p>
            <a:r>
              <a:rPr lang="en-US" dirty="0" smtClean="0">
                <a:latin typeface="Cambria" pitchFamily="18" charset="0"/>
              </a:rPr>
              <a:t>MOREOVER </a:t>
            </a:r>
            <a:r>
              <a:rPr lang="en-US" b="1" dirty="0" smtClean="0">
                <a:latin typeface="Cambria" pitchFamily="18" charset="0"/>
              </a:rPr>
              <a:t>WRITTEN IN JAVA </a:t>
            </a:r>
            <a:r>
              <a:rPr lang="en-US" dirty="0" smtClean="0">
                <a:latin typeface="Cambria" pitchFamily="18" charset="0"/>
              </a:rPr>
              <a:t>!! THEREFORE THEY ARE REUSABLE COMPONENTS AND CAN BE EASILY USED ANYWHERE ....</a:t>
            </a:r>
            <a:endParaRPr lang="en-US" dirty="0">
              <a:latin typeface="Cambria" pitchFamily="18" charset="0"/>
            </a:endParaRPr>
          </a:p>
        </p:txBody>
      </p:sp>
    </p:spTree>
    <p:extLst>
      <p:ext uri="{BB962C8B-B14F-4D97-AF65-F5344CB8AC3E}">
        <p14:creationId xmlns:p14="http://schemas.microsoft.com/office/powerpoint/2010/main" val="29084626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descr="java-ubuntu-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1400" y="4910356"/>
            <a:ext cx="1625600"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214142" y="152400"/>
            <a:ext cx="8763000" cy="5447645"/>
          </a:xfrm>
          <a:prstGeom prst="rect">
            <a:avLst/>
          </a:prstGeom>
        </p:spPr>
        <p:txBody>
          <a:bodyPr wrap="square">
            <a:spAutoFit/>
          </a:bodyPr>
          <a:lstStyle/>
          <a:p>
            <a:pPr algn="ctr">
              <a:spcBef>
                <a:spcPct val="50000"/>
              </a:spcBef>
            </a:pPr>
            <a:r>
              <a:rPr lang="en-US" sz="3600" b="1" u="sng" dirty="0" smtClean="0">
                <a:solidFill>
                  <a:prstClr val="black"/>
                </a:solidFill>
                <a:latin typeface="Cambria" pitchFamily="18" charset="0"/>
              </a:rPr>
              <a:t>Life-Cycle Of JSP</a:t>
            </a:r>
            <a:endParaRPr lang="en-US" sz="3600" b="1" u="sng" dirty="0">
              <a:solidFill>
                <a:prstClr val="black"/>
              </a:solidFill>
              <a:latin typeface="Cambria" pitchFamily="18" charset="0"/>
            </a:endParaRPr>
          </a:p>
          <a:p>
            <a:pPr>
              <a:spcBef>
                <a:spcPct val="50000"/>
              </a:spcBef>
            </a:pPr>
            <a:endParaRPr lang="en-US" sz="2000" b="1" u="sng" dirty="0" smtClean="0">
              <a:solidFill>
                <a:prstClr val="black"/>
              </a:solidFill>
              <a:latin typeface="Cambria" pitchFamily="18" charset="0"/>
            </a:endParaRPr>
          </a:p>
          <a:p>
            <a:pPr>
              <a:spcBef>
                <a:spcPct val="50000"/>
              </a:spcBef>
            </a:pPr>
            <a:r>
              <a:rPr lang="en-US" sz="2400" b="1" u="sng" dirty="0" smtClean="0">
                <a:solidFill>
                  <a:prstClr val="black"/>
                </a:solidFill>
                <a:latin typeface="Cambria" pitchFamily="18" charset="0"/>
              </a:rPr>
              <a:t>Phase 1</a:t>
            </a:r>
            <a:r>
              <a:rPr lang="en-US" sz="2400" b="1" dirty="0" smtClean="0">
                <a:solidFill>
                  <a:prstClr val="black"/>
                </a:solidFill>
                <a:latin typeface="Cambria" pitchFamily="18" charset="0"/>
              </a:rPr>
              <a:t>    </a:t>
            </a:r>
            <a:r>
              <a:rPr lang="en-US" sz="2400" dirty="0" smtClean="0">
                <a:solidFill>
                  <a:prstClr val="black"/>
                </a:solidFill>
                <a:latin typeface="Cambria" pitchFamily="18" charset="0"/>
              </a:rPr>
              <a:t>JSP Page translation</a:t>
            </a:r>
          </a:p>
          <a:p>
            <a:pPr>
              <a:spcBef>
                <a:spcPct val="50000"/>
              </a:spcBef>
            </a:pPr>
            <a:r>
              <a:rPr lang="en-US" sz="2400" b="1" u="sng" dirty="0" smtClean="0">
                <a:solidFill>
                  <a:prstClr val="black"/>
                </a:solidFill>
                <a:latin typeface="Cambria" pitchFamily="18" charset="0"/>
              </a:rPr>
              <a:t>Phase 2</a:t>
            </a:r>
            <a:r>
              <a:rPr lang="en-US" sz="2400" dirty="0" smtClean="0">
                <a:solidFill>
                  <a:prstClr val="black"/>
                </a:solidFill>
                <a:latin typeface="Cambria" pitchFamily="18" charset="0"/>
              </a:rPr>
              <a:t>    Compile The Generated Servlet	</a:t>
            </a:r>
            <a:endParaRPr lang="en-US" sz="2400" b="1" u="sng" dirty="0" smtClean="0">
              <a:solidFill>
                <a:prstClr val="black"/>
              </a:solidFill>
              <a:latin typeface="Cambria" pitchFamily="18" charset="0"/>
            </a:endParaRPr>
          </a:p>
          <a:p>
            <a:pPr>
              <a:spcBef>
                <a:spcPct val="50000"/>
              </a:spcBef>
            </a:pPr>
            <a:r>
              <a:rPr lang="en-US" sz="2400" b="1" u="sng" dirty="0" smtClean="0">
                <a:solidFill>
                  <a:prstClr val="black"/>
                </a:solidFill>
                <a:latin typeface="Cambria" pitchFamily="18" charset="0"/>
              </a:rPr>
              <a:t>Phase 3</a:t>
            </a:r>
            <a:r>
              <a:rPr lang="en-US" sz="2400" dirty="0" smtClean="0">
                <a:solidFill>
                  <a:prstClr val="black"/>
                </a:solidFill>
                <a:latin typeface="Cambria" pitchFamily="18" charset="0"/>
              </a:rPr>
              <a:t>    Load the Servlet class</a:t>
            </a:r>
            <a:endParaRPr lang="en-US" sz="2400" b="1" u="sng" dirty="0" smtClean="0">
              <a:solidFill>
                <a:prstClr val="black"/>
              </a:solidFill>
              <a:latin typeface="Cambria" pitchFamily="18" charset="0"/>
            </a:endParaRPr>
          </a:p>
          <a:p>
            <a:pPr>
              <a:spcBef>
                <a:spcPct val="50000"/>
              </a:spcBef>
            </a:pPr>
            <a:r>
              <a:rPr lang="en-US" sz="2400" b="1" u="sng" dirty="0" smtClean="0">
                <a:solidFill>
                  <a:prstClr val="black"/>
                </a:solidFill>
                <a:latin typeface="Cambria" pitchFamily="18" charset="0"/>
              </a:rPr>
              <a:t>Phase 4</a:t>
            </a:r>
            <a:r>
              <a:rPr lang="en-US" sz="2400" dirty="0" smtClean="0">
                <a:solidFill>
                  <a:prstClr val="black"/>
                </a:solidFill>
                <a:latin typeface="Cambria" pitchFamily="18" charset="0"/>
              </a:rPr>
              <a:t>    Instantiate the loaded Servlet</a:t>
            </a:r>
            <a:endParaRPr lang="en-US" sz="2400" b="1" u="sng" dirty="0" smtClean="0">
              <a:solidFill>
                <a:prstClr val="black"/>
              </a:solidFill>
              <a:latin typeface="Cambria" pitchFamily="18" charset="0"/>
            </a:endParaRPr>
          </a:p>
          <a:p>
            <a:pPr>
              <a:spcBef>
                <a:spcPct val="50000"/>
              </a:spcBef>
            </a:pPr>
            <a:r>
              <a:rPr lang="en-US" sz="2400" b="1" u="sng" dirty="0" smtClean="0">
                <a:solidFill>
                  <a:prstClr val="black"/>
                </a:solidFill>
                <a:latin typeface="Cambria" pitchFamily="18" charset="0"/>
              </a:rPr>
              <a:t>Phase 5</a:t>
            </a:r>
            <a:r>
              <a:rPr lang="en-US" sz="2400" dirty="0" smtClean="0">
                <a:solidFill>
                  <a:prstClr val="black"/>
                </a:solidFill>
                <a:latin typeface="Cambria" pitchFamily="18" charset="0"/>
              </a:rPr>
              <a:t>     Call the JSP </a:t>
            </a:r>
            <a:r>
              <a:rPr lang="en-US" sz="2400" dirty="0" err="1" smtClean="0">
                <a:solidFill>
                  <a:prstClr val="black"/>
                </a:solidFill>
                <a:latin typeface="Cambria" pitchFamily="18" charset="0"/>
              </a:rPr>
              <a:t>init</a:t>
            </a:r>
            <a:r>
              <a:rPr lang="en-US" sz="2400" dirty="0" smtClean="0">
                <a:solidFill>
                  <a:prstClr val="black"/>
                </a:solidFill>
                <a:latin typeface="Cambria" pitchFamily="18" charset="0"/>
              </a:rPr>
              <a:t>() method</a:t>
            </a:r>
          </a:p>
          <a:p>
            <a:pPr>
              <a:spcBef>
                <a:spcPct val="50000"/>
              </a:spcBef>
            </a:pPr>
            <a:r>
              <a:rPr lang="en-US" sz="2400" b="1" u="sng" dirty="0" smtClean="0">
                <a:solidFill>
                  <a:prstClr val="black"/>
                </a:solidFill>
                <a:latin typeface="Cambria" pitchFamily="18" charset="0"/>
              </a:rPr>
              <a:t>Phase 6</a:t>
            </a:r>
            <a:r>
              <a:rPr lang="en-US" sz="2400" dirty="0" smtClean="0">
                <a:solidFill>
                  <a:prstClr val="black"/>
                </a:solidFill>
                <a:latin typeface="Cambria" pitchFamily="18" charset="0"/>
              </a:rPr>
              <a:t>     Call the _</a:t>
            </a:r>
            <a:r>
              <a:rPr lang="en-US" sz="2400" dirty="0" err="1" smtClean="0">
                <a:solidFill>
                  <a:prstClr val="black"/>
                </a:solidFill>
                <a:latin typeface="Cambria" pitchFamily="18" charset="0"/>
              </a:rPr>
              <a:t>JSPservice</a:t>
            </a:r>
            <a:r>
              <a:rPr lang="en-US" sz="2400" dirty="0" smtClean="0">
                <a:solidFill>
                  <a:prstClr val="black"/>
                </a:solidFill>
                <a:latin typeface="Cambria" pitchFamily="18" charset="0"/>
              </a:rPr>
              <a:t>() method</a:t>
            </a:r>
            <a:endParaRPr lang="en-US" sz="2400" b="1" u="sng" dirty="0" smtClean="0">
              <a:solidFill>
                <a:prstClr val="black"/>
              </a:solidFill>
              <a:latin typeface="Cambria" pitchFamily="18" charset="0"/>
            </a:endParaRPr>
          </a:p>
          <a:p>
            <a:pPr>
              <a:spcBef>
                <a:spcPct val="50000"/>
              </a:spcBef>
            </a:pPr>
            <a:r>
              <a:rPr lang="en-US" sz="2400" b="1" u="sng" dirty="0" smtClean="0">
                <a:solidFill>
                  <a:prstClr val="black"/>
                </a:solidFill>
                <a:latin typeface="Cambria" pitchFamily="18" charset="0"/>
              </a:rPr>
              <a:t>Phase 7</a:t>
            </a:r>
            <a:r>
              <a:rPr lang="en-US" sz="2400" dirty="0" smtClean="0">
                <a:solidFill>
                  <a:prstClr val="black"/>
                </a:solidFill>
                <a:latin typeface="Cambria" pitchFamily="18" charset="0"/>
              </a:rPr>
              <a:t>     Call the JSP </a:t>
            </a:r>
            <a:r>
              <a:rPr lang="en-US" sz="2400" dirty="0" err="1" smtClean="0">
                <a:solidFill>
                  <a:prstClr val="black"/>
                </a:solidFill>
                <a:latin typeface="Cambria" pitchFamily="18" charset="0"/>
              </a:rPr>
              <a:t>destory</a:t>
            </a:r>
            <a:r>
              <a:rPr lang="en-US" sz="2400" dirty="0" smtClean="0">
                <a:solidFill>
                  <a:prstClr val="black"/>
                </a:solidFill>
                <a:latin typeface="Cambria" pitchFamily="18" charset="0"/>
              </a:rPr>
              <a:t>() method</a:t>
            </a:r>
            <a:endParaRPr lang="en-US" sz="2400" b="1" u="sng" dirty="0" smtClean="0">
              <a:solidFill>
                <a:prstClr val="black"/>
              </a:solidFill>
              <a:latin typeface="Cambria" pitchFamily="18" charset="0"/>
            </a:endParaRPr>
          </a:p>
          <a:p>
            <a:pPr>
              <a:spcBef>
                <a:spcPct val="50000"/>
              </a:spcBef>
            </a:pPr>
            <a:endParaRPr lang="en-US" sz="2000" b="1" u="sng" dirty="0">
              <a:solidFill>
                <a:prstClr val="black"/>
              </a:solidFill>
              <a:latin typeface="Cambria" pitchFamily="18" charset="0"/>
            </a:endParaRPr>
          </a:p>
        </p:txBody>
      </p:sp>
    </p:spTree>
    <p:extLst>
      <p:ext uri="{BB962C8B-B14F-4D97-AF65-F5344CB8AC3E}">
        <p14:creationId xmlns:p14="http://schemas.microsoft.com/office/powerpoint/2010/main" val="14332146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A937E68-F1CF-4E40-99A3-3DA8230FBFC6}" type="slidenum">
              <a:rPr lang="en-US" smtClean="0">
                <a:solidFill>
                  <a:prstClr val="black">
                    <a:tint val="75000"/>
                  </a:prstClr>
                </a:solidFill>
              </a:rPr>
              <a:pPr/>
              <a:t>39</a:t>
            </a:fld>
            <a:endParaRPr lang="en-US" dirty="0">
              <a:solidFill>
                <a:prstClr val="black">
                  <a:tint val="75000"/>
                </a:prstClr>
              </a:solidFill>
            </a:endParaRPr>
          </a:p>
        </p:txBody>
      </p:sp>
      <p:sp>
        <p:nvSpPr>
          <p:cNvPr id="3" name="TextBox 2"/>
          <p:cNvSpPr txBox="1"/>
          <p:nvPr/>
        </p:nvSpPr>
        <p:spPr>
          <a:xfrm>
            <a:off x="0" y="0"/>
            <a:ext cx="9144000" cy="5724644"/>
          </a:xfrm>
          <a:prstGeom prst="rect">
            <a:avLst/>
          </a:prstGeom>
          <a:noFill/>
        </p:spPr>
        <p:txBody>
          <a:bodyPr wrap="square" rtlCol="0">
            <a:spAutoFit/>
          </a:bodyPr>
          <a:lstStyle/>
          <a:p>
            <a:pPr algn="ctr"/>
            <a:r>
              <a:rPr lang="en-US" sz="2800" b="1" u="sng" dirty="0" smtClean="0">
                <a:latin typeface="Cambria" pitchFamily="18" charset="0"/>
              </a:rPr>
              <a:t>TAGS IN JSPS</a:t>
            </a:r>
          </a:p>
          <a:p>
            <a:pPr algn="ctr"/>
            <a:endParaRPr lang="en-US" sz="2400" b="1" u="sng" dirty="0" smtClean="0">
              <a:latin typeface="Cambria" pitchFamily="18" charset="0"/>
            </a:endParaRPr>
          </a:p>
          <a:p>
            <a:r>
              <a:rPr lang="en-US" sz="2200" dirty="0" smtClean="0">
                <a:latin typeface="Cambria" pitchFamily="18" charset="0"/>
              </a:rPr>
              <a:t>JSPs being a tagged based language has main 9 tags:</a:t>
            </a:r>
          </a:p>
          <a:p>
            <a:endParaRPr lang="en-US" sz="2200" dirty="0">
              <a:latin typeface="Cambria" pitchFamily="18" charset="0"/>
            </a:endParaRPr>
          </a:p>
          <a:p>
            <a:r>
              <a:rPr lang="en-US" sz="2200" dirty="0" smtClean="0">
                <a:latin typeface="Cambria" pitchFamily="18" charset="0"/>
              </a:rPr>
              <a:t>1) &lt;!--		  --&gt;		COMMENT</a:t>
            </a:r>
          </a:p>
          <a:p>
            <a:r>
              <a:rPr lang="en-US" sz="2200" dirty="0" smtClean="0">
                <a:latin typeface="Cambria" pitchFamily="18" charset="0"/>
              </a:rPr>
              <a:t>2) &lt;%		%&gt;		SCRIPLET ( we put here pure java that </a:t>
            </a:r>
          </a:p>
          <a:p>
            <a:r>
              <a:rPr lang="en-US" sz="2200" dirty="0" smtClean="0">
                <a:latin typeface="Cambria" pitchFamily="18" charset="0"/>
              </a:rPr>
              <a:t>				will go in the servlet's service() method)</a:t>
            </a:r>
          </a:p>
          <a:p>
            <a:r>
              <a:rPr lang="en-US" sz="2200" dirty="0" smtClean="0">
                <a:latin typeface="Cambria" pitchFamily="18" charset="0"/>
              </a:rPr>
              <a:t>3) &lt;%! 	%&gt;			DECLARATIVE</a:t>
            </a:r>
          </a:p>
          <a:p>
            <a:r>
              <a:rPr lang="en-US" sz="2200" dirty="0" smtClean="0">
                <a:latin typeface="Cambria" pitchFamily="18" charset="0"/>
              </a:rPr>
              <a:t>4) &lt;%=	%&gt;			EXPRESSION ( Everything written  here 				goes into SOP( here ) ; used for printing  )</a:t>
            </a:r>
          </a:p>
          <a:p>
            <a:r>
              <a:rPr lang="en-US" sz="2200" dirty="0" smtClean="0">
                <a:latin typeface="Cambria" pitchFamily="18" charset="0"/>
              </a:rPr>
              <a:t>5) CUSTOM tags</a:t>
            </a:r>
          </a:p>
          <a:p>
            <a:r>
              <a:rPr lang="en-US" sz="2200" dirty="0" smtClean="0">
                <a:latin typeface="Cambria" pitchFamily="18" charset="0"/>
              </a:rPr>
              <a:t>6) JSTL Tags</a:t>
            </a:r>
          </a:p>
          <a:p>
            <a:r>
              <a:rPr lang="en-US" sz="2200" dirty="0" smtClean="0">
                <a:latin typeface="Cambria" pitchFamily="18" charset="0"/>
              </a:rPr>
              <a:t>7)  ${		} 		Expression Language</a:t>
            </a:r>
          </a:p>
          <a:p>
            <a:r>
              <a:rPr lang="en-US" sz="2200" dirty="0" smtClean="0">
                <a:latin typeface="Cambria" pitchFamily="18" charset="0"/>
              </a:rPr>
              <a:t>8) ACTION tags</a:t>
            </a:r>
          </a:p>
          <a:p>
            <a:r>
              <a:rPr lang="en-US" sz="2200" dirty="0" smtClean="0">
                <a:latin typeface="Cambria" pitchFamily="18" charset="0"/>
              </a:rPr>
              <a:t>9) JSP Directives</a:t>
            </a:r>
          </a:p>
          <a:p>
            <a:endParaRPr lang="en-US" sz="2400" b="1" u="sng" dirty="0">
              <a:latin typeface="Cambria" pitchFamily="18" charset="0"/>
            </a:endParaRPr>
          </a:p>
        </p:txBody>
      </p:sp>
    </p:spTree>
    <p:extLst>
      <p:ext uri="{BB962C8B-B14F-4D97-AF65-F5344CB8AC3E}">
        <p14:creationId xmlns:p14="http://schemas.microsoft.com/office/powerpoint/2010/main" val="26783794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2057400" y="2438400"/>
            <a:ext cx="4953000" cy="1477328"/>
          </a:xfrm>
          <a:prstGeom prst="rect">
            <a:avLst/>
          </a:prstGeom>
        </p:spPr>
        <p:txBody>
          <a:bodyPr wrap="square">
            <a:spAutoFit/>
          </a:bodyPr>
          <a:lstStyle/>
          <a:p>
            <a:pPr algn="ctr">
              <a:spcBef>
                <a:spcPct val="50000"/>
              </a:spcBef>
            </a:pPr>
            <a:r>
              <a:rPr lang="en-US" sz="3600" b="1" dirty="0">
                <a:solidFill>
                  <a:schemeClr val="bg1"/>
                </a:solidFill>
                <a:latin typeface="High Tower Text" pitchFamily="18" charset="0"/>
              </a:rPr>
              <a:t>Part I</a:t>
            </a:r>
          </a:p>
          <a:p>
            <a:pPr algn="ctr">
              <a:spcBef>
                <a:spcPct val="50000"/>
              </a:spcBef>
            </a:pPr>
            <a:r>
              <a:rPr lang="en-US" sz="3600" dirty="0">
                <a:solidFill>
                  <a:schemeClr val="bg1"/>
                </a:solidFill>
                <a:latin typeface="High Tower Text" pitchFamily="18" charset="0"/>
              </a:rPr>
              <a:t>INTRODUCTION</a:t>
            </a:r>
          </a:p>
        </p:txBody>
      </p:sp>
      <p:sp>
        <p:nvSpPr>
          <p:cNvPr id="3" name="Slide Number Placeholder 2"/>
          <p:cNvSpPr>
            <a:spLocks noGrp="1"/>
          </p:cNvSpPr>
          <p:nvPr>
            <p:ph type="sldNum" sz="quarter" idx="12"/>
          </p:nvPr>
        </p:nvSpPr>
        <p:spPr/>
        <p:txBody>
          <a:bodyPr/>
          <a:lstStyle/>
          <a:p>
            <a:fld id="{BA937E68-F1CF-4E40-99A3-3DA8230FBFC6}" type="slidenum">
              <a:rPr lang="en-US" smtClean="0">
                <a:solidFill>
                  <a:prstClr val="black">
                    <a:tint val="75000"/>
                  </a:prstClr>
                </a:solidFill>
              </a:rPr>
              <a:pPr/>
              <a:t>4</a:t>
            </a:fld>
            <a:endParaRPr lang="en-US" dirty="0">
              <a:solidFill>
                <a:prstClr val="black">
                  <a:tint val="75000"/>
                </a:prstClr>
              </a:solidFill>
            </a:endParaRPr>
          </a:p>
        </p:txBody>
      </p:sp>
    </p:spTree>
    <p:extLst>
      <p:ext uri="{BB962C8B-B14F-4D97-AF65-F5344CB8AC3E}">
        <p14:creationId xmlns:p14="http://schemas.microsoft.com/office/powerpoint/2010/main" val="28064947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A937E68-F1CF-4E40-99A3-3DA8230FBFC6}" type="slidenum">
              <a:rPr lang="en-US" sz="2400" smtClean="0">
                <a:solidFill>
                  <a:prstClr val="black">
                    <a:tint val="75000"/>
                  </a:prstClr>
                </a:solidFill>
                <a:latin typeface="Cambria" pitchFamily="18" charset="0"/>
              </a:rPr>
              <a:pPr/>
              <a:t>40</a:t>
            </a:fld>
            <a:endParaRPr lang="en-US" sz="2400" dirty="0">
              <a:solidFill>
                <a:prstClr val="black">
                  <a:tint val="75000"/>
                </a:prstClr>
              </a:solidFill>
              <a:latin typeface="Cambria" pitchFamily="18" charset="0"/>
            </a:endParaRPr>
          </a:p>
        </p:txBody>
      </p:sp>
      <p:sp>
        <p:nvSpPr>
          <p:cNvPr id="3" name="TextBox 2"/>
          <p:cNvSpPr txBox="1"/>
          <p:nvPr/>
        </p:nvSpPr>
        <p:spPr>
          <a:xfrm>
            <a:off x="446649" y="-26963"/>
            <a:ext cx="8305800" cy="6555641"/>
          </a:xfrm>
          <a:prstGeom prst="rect">
            <a:avLst/>
          </a:prstGeom>
          <a:noFill/>
        </p:spPr>
        <p:txBody>
          <a:bodyPr wrap="square" rtlCol="0">
            <a:spAutoFit/>
          </a:bodyPr>
          <a:lstStyle/>
          <a:p>
            <a:r>
              <a:rPr lang="en-US" sz="2000" b="1" u="sng" dirty="0" smtClean="0">
                <a:latin typeface="Cambria" pitchFamily="18" charset="0"/>
              </a:rPr>
              <a:t>ACTION TAGS</a:t>
            </a:r>
          </a:p>
          <a:p>
            <a:endParaRPr lang="en-US" sz="2000" dirty="0" smtClean="0">
              <a:latin typeface="Cambria" pitchFamily="18" charset="0"/>
            </a:endParaRPr>
          </a:p>
          <a:p>
            <a:pPr marL="457200" indent="-457200">
              <a:buAutoNum type="arabicParenR"/>
            </a:pPr>
            <a:r>
              <a:rPr lang="en-US" sz="2000" dirty="0" smtClean="0">
                <a:latin typeface="Cambria" pitchFamily="18" charset="0"/>
              </a:rPr>
              <a:t>&lt; </a:t>
            </a:r>
            <a:r>
              <a:rPr lang="en-US" sz="2000" dirty="0" err="1" smtClean="0">
                <a:latin typeface="Cambria" pitchFamily="18" charset="0"/>
              </a:rPr>
              <a:t>jsp</a:t>
            </a:r>
            <a:r>
              <a:rPr lang="en-US" sz="2000" dirty="0" smtClean="0">
                <a:latin typeface="Cambria" pitchFamily="18" charset="0"/>
              </a:rPr>
              <a:t> : include page= “” &gt;</a:t>
            </a:r>
          </a:p>
          <a:p>
            <a:pPr marL="457200" indent="-457200">
              <a:buAutoNum type="arabicParenR"/>
            </a:pPr>
            <a:endParaRPr lang="en-US" sz="2000" dirty="0" smtClean="0">
              <a:latin typeface="Cambria" pitchFamily="18" charset="0"/>
            </a:endParaRPr>
          </a:p>
          <a:p>
            <a:pPr marL="457200" indent="-457200">
              <a:buAutoNum type="arabicParenR" startAt="2"/>
            </a:pPr>
            <a:r>
              <a:rPr lang="en-US" sz="2000" dirty="0" smtClean="0">
                <a:latin typeface="Cambria" pitchFamily="18" charset="0"/>
              </a:rPr>
              <a:t>&lt; </a:t>
            </a:r>
            <a:r>
              <a:rPr lang="en-US" sz="2000" dirty="0" err="1" smtClean="0">
                <a:latin typeface="Cambria" pitchFamily="18" charset="0"/>
              </a:rPr>
              <a:t>jsp</a:t>
            </a:r>
            <a:r>
              <a:rPr lang="en-US" sz="2000" dirty="0" smtClean="0">
                <a:latin typeface="Cambria" pitchFamily="18" charset="0"/>
              </a:rPr>
              <a:t>: forward  &gt;</a:t>
            </a:r>
          </a:p>
          <a:p>
            <a:pPr marL="457200" indent="-457200">
              <a:buAutoNum type="arabicParenR" startAt="2"/>
            </a:pPr>
            <a:endParaRPr lang="en-US" sz="2000" dirty="0" smtClean="0">
              <a:latin typeface="Cambria" pitchFamily="18" charset="0"/>
            </a:endParaRPr>
          </a:p>
          <a:p>
            <a:pPr marL="457200" indent="-457200">
              <a:buAutoNum type="arabicParenR" startAt="3"/>
            </a:pPr>
            <a:r>
              <a:rPr lang="en-US" sz="2000" dirty="0" smtClean="0">
                <a:latin typeface="Cambria" pitchFamily="18" charset="0"/>
              </a:rPr>
              <a:t>&lt; </a:t>
            </a:r>
            <a:r>
              <a:rPr lang="en-US" sz="2000" dirty="0" err="1" smtClean="0">
                <a:latin typeface="Cambria" pitchFamily="18" charset="0"/>
              </a:rPr>
              <a:t>jsp</a:t>
            </a:r>
            <a:r>
              <a:rPr lang="en-US" sz="2000" dirty="0" smtClean="0">
                <a:latin typeface="Cambria" pitchFamily="18" charset="0"/>
              </a:rPr>
              <a:t>: </a:t>
            </a:r>
            <a:r>
              <a:rPr lang="en-US" sz="2000" dirty="0" err="1" smtClean="0">
                <a:latin typeface="Cambria" pitchFamily="18" charset="0"/>
              </a:rPr>
              <a:t>param</a:t>
            </a:r>
            <a:r>
              <a:rPr lang="en-US" sz="2000" dirty="0" smtClean="0">
                <a:latin typeface="Cambria" pitchFamily="18" charset="0"/>
              </a:rPr>
              <a:t>  &gt;</a:t>
            </a:r>
          </a:p>
          <a:p>
            <a:pPr marL="457200" indent="-457200">
              <a:buAutoNum type="arabicParenR" startAt="3"/>
            </a:pPr>
            <a:endParaRPr lang="en-US" sz="2000" dirty="0" smtClean="0">
              <a:latin typeface="Cambria" pitchFamily="18" charset="0"/>
            </a:endParaRPr>
          </a:p>
          <a:p>
            <a:pPr marL="457200" indent="-457200">
              <a:buAutoNum type="arabicParenR" startAt="4"/>
            </a:pPr>
            <a:r>
              <a:rPr lang="en-US" sz="2000" dirty="0" smtClean="0">
                <a:latin typeface="Cambria" pitchFamily="18" charset="0"/>
              </a:rPr>
              <a:t>&lt; </a:t>
            </a:r>
            <a:r>
              <a:rPr lang="en-US" sz="2000" dirty="0" err="1" smtClean="0">
                <a:latin typeface="Cambria" pitchFamily="18" charset="0"/>
              </a:rPr>
              <a:t>jsp</a:t>
            </a:r>
            <a:r>
              <a:rPr lang="en-US" sz="2000" dirty="0" smtClean="0">
                <a:latin typeface="Cambria" pitchFamily="18" charset="0"/>
              </a:rPr>
              <a:t> : </a:t>
            </a:r>
            <a:r>
              <a:rPr lang="en-US" sz="2000" dirty="0" err="1" smtClean="0">
                <a:latin typeface="Cambria" pitchFamily="18" charset="0"/>
              </a:rPr>
              <a:t>usebean</a:t>
            </a:r>
            <a:r>
              <a:rPr lang="en-US" sz="2000" dirty="0" smtClean="0">
                <a:latin typeface="Cambria" pitchFamily="18" charset="0"/>
              </a:rPr>
              <a:t> id=“” class = “”&gt;</a:t>
            </a:r>
          </a:p>
          <a:p>
            <a:pPr marL="457200" indent="-457200">
              <a:buAutoNum type="arabicParenR" startAt="4"/>
            </a:pPr>
            <a:endParaRPr lang="en-US" sz="2000" dirty="0" smtClean="0">
              <a:latin typeface="Cambria" pitchFamily="18" charset="0"/>
            </a:endParaRPr>
          </a:p>
          <a:p>
            <a:pPr marL="457200" indent="-457200">
              <a:buAutoNum type="arabicParenR" startAt="5"/>
            </a:pPr>
            <a:r>
              <a:rPr lang="en-US" sz="2000" dirty="0" smtClean="0">
                <a:latin typeface="Cambria" pitchFamily="18" charset="0"/>
              </a:rPr>
              <a:t>&lt; </a:t>
            </a:r>
            <a:r>
              <a:rPr lang="en-US" sz="2000" dirty="0" err="1" smtClean="0">
                <a:latin typeface="Cambria" pitchFamily="18" charset="0"/>
              </a:rPr>
              <a:t>jsp</a:t>
            </a:r>
            <a:r>
              <a:rPr lang="en-US" sz="2000" dirty="0" smtClean="0">
                <a:latin typeface="Cambria" pitchFamily="18" charset="0"/>
              </a:rPr>
              <a:t> : </a:t>
            </a:r>
            <a:r>
              <a:rPr lang="en-US" sz="2000" dirty="0" err="1" smtClean="0">
                <a:latin typeface="Cambria" pitchFamily="18" charset="0"/>
              </a:rPr>
              <a:t>setProperty</a:t>
            </a:r>
            <a:r>
              <a:rPr lang="en-US" sz="2000" dirty="0" smtClean="0">
                <a:latin typeface="Cambria" pitchFamily="18" charset="0"/>
              </a:rPr>
              <a:t> &gt;</a:t>
            </a:r>
          </a:p>
          <a:p>
            <a:pPr marL="457200" indent="-457200">
              <a:buAutoNum type="arabicParenR" startAt="5"/>
            </a:pPr>
            <a:endParaRPr lang="en-US" sz="2000" dirty="0" smtClean="0">
              <a:latin typeface="Cambria" pitchFamily="18" charset="0"/>
            </a:endParaRPr>
          </a:p>
          <a:p>
            <a:pPr marL="457200" indent="-457200">
              <a:buAutoNum type="arabicParenR" startAt="6"/>
            </a:pPr>
            <a:r>
              <a:rPr lang="en-US" sz="2000" dirty="0" smtClean="0">
                <a:latin typeface="Cambria" pitchFamily="18" charset="0"/>
              </a:rPr>
              <a:t>&lt; </a:t>
            </a:r>
            <a:r>
              <a:rPr lang="en-US" sz="2000" dirty="0" err="1" smtClean="0">
                <a:latin typeface="Cambria" pitchFamily="18" charset="0"/>
              </a:rPr>
              <a:t>jsp</a:t>
            </a:r>
            <a:r>
              <a:rPr lang="en-US" sz="2000" dirty="0" smtClean="0">
                <a:latin typeface="Cambria" pitchFamily="18" charset="0"/>
              </a:rPr>
              <a:t> :  </a:t>
            </a:r>
            <a:r>
              <a:rPr lang="en-US" sz="2000" dirty="0" err="1" smtClean="0">
                <a:latin typeface="Cambria" pitchFamily="18" charset="0"/>
              </a:rPr>
              <a:t>getProperty</a:t>
            </a:r>
            <a:r>
              <a:rPr lang="en-US" sz="2000" dirty="0" smtClean="0">
                <a:latin typeface="Cambria" pitchFamily="18" charset="0"/>
              </a:rPr>
              <a:t> &gt;</a:t>
            </a:r>
          </a:p>
          <a:p>
            <a:pPr marL="457200" indent="-457200">
              <a:buAutoNum type="arabicParenR" startAt="6"/>
            </a:pPr>
            <a:endParaRPr lang="en-US" sz="2000" dirty="0" smtClean="0">
              <a:latin typeface="Cambria" pitchFamily="18" charset="0"/>
            </a:endParaRPr>
          </a:p>
          <a:p>
            <a:r>
              <a:rPr lang="en-US" sz="2000" dirty="0" smtClean="0">
                <a:latin typeface="Cambria" pitchFamily="18" charset="0"/>
              </a:rPr>
              <a:t>7)    &lt; </a:t>
            </a:r>
            <a:r>
              <a:rPr lang="en-US" sz="2000" dirty="0" err="1" smtClean="0">
                <a:latin typeface="Cambria" pitchFamily="18" charset="0"/>
              </a:rPr>
              <a:t>jsp</a:t>
            </a:r>
            <a:r>
              <a:rPr lang="en-US" sz="2000" dirty="0" smtClean="0">
                <a:latin typeface="Cambria" pitchFamily="18" charset="0"/>
              </a:rPr>
              <a:t> : plugin &gt;</a:t>
            </a:r>
            <a:endParaRPr lang="en-US" sz="2000" dirty="0">
              <a:latin typeface="Cambria" pitchFamily="18" charset="0"/>
            </a:endParaRPr>
          </a:p>
          <a:p>
            <a:endParaRPr lang="en-US" sz="2000" dirty="0" smtClean="0">
              <a:latin typeface="Cambria" pitchFamily="18" charset="0"/>
            </a:endParaRPr>
          </a:p>
          <a:p>
            <a:r>
              <a:rPr lang="en-US" sz="2000" b="1" u="sng" dirty="0" smtClean="0">
                <a:latin typeface="Cambria" pitchFamily="18" charset="0"/>
              </a:rPr>
              <a:t>DECLARATIVE TAGS</a:t>
            </a:r>
            <a:endParaRPr lang="en-US" sz="2000" b="1" u="sng" dirty="0">
              <a:latin typeface="Cambria" pitchFamily="18" charset="0"/>
            </a:endParaRPr>
          </a:p>
          <a:p>
            <a:endParaRPr lang="en-US" sz="2000" dirty="0" smtClean="0">
              <a:latin typeface="Cambria" pitchFamily="18" charset="0"/>
            </a:endParaRPr>
          </a:p>
          <a:p>
            <a:r>
              <a:rPr lang="en-US" sz="2000" dirty="0" smtClean="0">
                <a:latin typeface="Cambria" pitchFamily="18" charset="0"/>
              </a:rPr>
              <a:t>1)     &lt; %@ tag lib =“” %&gt;</a:t>
            </a:r>
            <a:endParaRPr lang="en-US" sz="2000" dirty="0">
              <a:latin typeface="Cambria" pitchFamily="18" charset="0"/>
            </a:endParaRPr>
          </a:p>
          <a:p>
            <a:r>
              <a:rPr lang="en-US" sz="2000" dirty="0" smtClean="0">
                <a:latin typeface="Cambria" pitchFamily="18" charset="0"/>
              </a:rPr>
              <a:t>2)     &lt; %@ page import =“” %&gt;</a:t>
            </a:r>
          </a:p>
          <a:p>
            <a:r>
              <a:rPr lang="en-US" sz="2000" dirty="0" smtClean="0">
                <a:latin typeface="Cambria" pitchFamily="18" charset="0"/>
              </a:rPr>
              <a:t>3)     &lt; %@ include file =“” %&gt;</a:t>
            </a:r>
            <a:endParaRPr lang="en-US" sz="2000" dirty="0">
              <a:latin typeface="Cambria" pitchFamily="18" charset="0"/>
            </a:endParaRPr>
          </a:p>
        </p:txBody>
      </p:sp>
    </p:spTree>
    <p:extLst>
      <p:ext uri="{BB962C8B-B14F-4D97-AF65-F5344CB8AC3E}">
        <p14:creationId xmlns:p14="http://schemas.microsoft.com/office/powerpoint/2010/main" val="12400842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A937E68-F1CF-4E40-99A3-3DA8230FBFC6}" type="slidenum">
              <a:rPr lang="en-US" smtClean="0">
                <a:solidFill>
                  <a:prstClr val="black">
                    <a:tint val="75000"/>
                  </a:prstClr>
                </a:solidFill>
              </a:rPr>
              <a:pPr/>
              <a:t>41</a:t>
            </a:fld>
            <a:endParaRPr lang="en-US" dirty="0">
              <a:solidFill>
                <a:prstClr val="black">
                  <a:tint val="75000"/>
                </a:prstClr>
              </a:solidFill>
            </a:endParaRPr>
          </a:p>
        </p:txBody>
      </p:sp>
      <p:sp>
        <p:nvSpPr>
          <p:cNvPr id="3" name="TextBox 2"/>
          <p:cNvSpPr txBox="1"/>
          <p:nvPr/>
        </p:nvSpPr>
        <p:spPr>
          <a:xfrm>
            <a:off x="494713" y="0"/>
            <a:ext cx="8229600" cy="6801862"/>
          </a:xfrm>
          <a:prstGeom prst="rect">
            <a:avLst/>
          </a:prstGeom>
          <a:noFill/>
        </p:spPr>
        <p:txBody>
          <a:bodyPr wrap="square" rtlCol="0">
            <a:spAutoFit/>
          </a:bodyPr>
          <a:lstStyle/>
          <a:p>
            <a:pPr algn="ctr"/>
            <a:r>
              <a:rPr lang="en-US" sz="2400" b="1" u="sng" dirty="0" smtClean="0">
                <a:latin typeface="Cambria" pitchFamily="18" charset="0"/>
              </a:rPr>
              <a:t>How to code it so that it works as </a:t>
            </a:r>
            <a:r>
              <a:rPr lang="en-US" sz="2400" b="1" i="1" u="sng" dirty="0" smtClean="0">
                <a:latin typeface="Cambria" pitchFamily="18" charset="0"/>
              </a:rPr>
              <a:t>we</a:t>
            </a:r>
            <a:r>
              <a:rPr lang="en-US" sz="2400" b="1" u="sng" dirty="0" smtClean="0">
                <a:latin typeface="Cambria" pitchFamily="18" charset="0"/>
              </a:rPr>
              <a:t> want??</a:t>
            </a:r>
          </a:p>
          <a:p>
            <a:endParaRPr lang="en-US" sz="700" dirty="0">
              <a:latin typeface="Cambria" pitchFamily="18" charset="0"/>
            </a:endParaRPr>
          </a:p>
          <a:p>
            <a:endParaRPr lang="en-US" sz="500" dirty="0" smtClean="0">
              <a:latin typeface="Cambria" pitchFamily="18" charset="0"/>
            </a:endParaRPr>
          </a:p>
          <a:p>
            <a:r>
              <a:rPr lang="en-US" sz="2000" dirty="0" smtClean="0">
                <a:latin typeface="Cambria" pitchFamily="18" charset="0"/>
              </a:rPr>
              <a:t>Generally, we </a:t>
            </a:r>
            <a:r>
              <a:rPr lang="en-US" sz="2000" b="1" dirty="0" smtClean="0">
                <a:latin typeface="Cambria" pitchFamily="18" charset="0"/>
              </a:rPr>
              <a:t>embed</a:t>
            </a:r>
            <a:r>
              <a:rPr lang="en-US" sz="2000" dirty="0" smtClean="0">
                <a:latin typeface="Cambria" pitchFamily="18" charset="0"/>
              </a:rPr>
              <a:t> </a:t>
            </a:r>
            <a:r>
              <a:rPr lang="en-US" sz="2000" i="1" dirty="0" smtClean="0">
                <a:latin typeface="Cambria" pitchFamily="18" charset="0"/>
              </a:rPr>
              <a:t>java code </a:t>
            </a:r>
            <a:r>
              <a:rPr lang="en-US" sz="2000" dirty="0" smtClean="0">
                <a:latin typeface="Cambria" pitchFamily="18" charset="0"/>
              </a:rPr>
              <a:t>in </a:t>
            </a:r>
            <a:r>
              <a:rPr lang="en-US" sz="2000" i="1" dirty="0" smtClean="0">
                <a:latin typeface="Cambria" pitchFamily="18" charset="0"/>
              </a:rPr>
              <a:t>html</a:t>
            </a:r>
            <a:r>
              <a:rPr lang="en-US" sz="2000" dirty="0" smtClean="0">
                <a:latin typeface="Cambria" pitchFamily="18" charset="0"/>
              </a:rPr>
              <a:t> </a:t>
            </a:r>
            <a:r>
              <a:rPr lang="en-US" sz="2000" i="1" dirty="0" smtClean="0">
                <a:latin typeface="Cambria" pitchFamily="18" charset="0"/>
              </a:rPr>
              <a:t>pages</a:t>
            </a:r>
            <a:r>
              <a:rPr lang="en-US" sz="2000" dirty="0" smtClean="0">
                <a:latin typeface="Cambria" pitchFamily="18" charset="0"/>
              </a:rPr>
              <a:t> ( extension already changed to .</a:t>
            </a:r>
            <a:r>
              <a:rPr lang="en-US" sz="2000" dirty="0" err="1" smtClean="0">
                <a:latin typeface="Cambria" pitchFamily="18" charset="0"/>
              </a:rPr>
              <a:t>jsp</a:t>
            </a:r>
            <a:r>
              <a:rPr lang="en-US" sz="2000" dirty="0" smtClean="0">
                <a:latin typeface="Cambria" pitchFamily="18" charset="0"/>
              </a:rPr>
              <a:t>) and then make a web-archive of that directory (in specific format as discussed earlier) an deploy that web-app in application server, which will compile the code and load it into memory… successfully installed web-app is hosted and can now service the connected users. </a:t>
            </a:r>
          </a:p>
          <a:p>
            <a:endParaRPr lang="en-US" sz="2000" dirty="0">
              <a:latin typeface="Cambria" pitchFamily="18" charset="0"/>
            </a:endParaRPr>
          </a:p>
          <a:p>
            <a:r>
              <a:rPr lang="en-US" sz="2000" dirty="0" smtClean="0">
                <a:latin typeface="Cambria" pitchFamily="18" charset="0"/>
              </a:rPr>
              <a:t>The JSP code is written in way that a server can understand your program flow….</a:t>
            </a:r>
          </a:p>
          <a:p>
            <a:endParaRPr lang="en-US" sz="2000" dirty="0">
              <a:latin typeface="Cambria" pitchFamily="18" charset="0"/>
            </a:endParaRPr>
          </a:p>
          <a:p>
            <a:r>
              <a:rPr lang="en-US" sz="2000" dirty="0" smtClean="0">
                <a:latin typeface="Cambria" pitchFamily="18" charset="0"/>
              </a:rPr>
              <a:t>The main file from where the application must have to launch….</a:t>
            </a:r>
          </a:p>
          <a:p>
            <a:endParaRPr lang="en-US" sz="2000" b="1" dirty="0">
              <a:latin typeface="Cambria" pitchFamily="18" charset="0"/>
            </a:endParaRPr>
          </a:p>
          <a:p>
            <a:pPr algn="ctr"/>
            <a:r>
              <a:rPr lang="en-US" sz="2000" b="1" dirty="0" smtClean="0">
                <a:latin typeface="Cambria" pitchFamily="18" charset="0"/>
              </a:rPr>
              <a:t>index.jsp / index.html</a:t>
            </a:r>
            <a:endParaRPr lang="en-US" sz="2000" b="1" dirty="0">
              <a:latin typeface="Cambria" pitchFamily="18" charset="0"/>
            </a:endParaRPr>
          </a:p>
          <a:p>
            <a:endParaRPr lang="en-US" sz="2000" dirty="0" smtClean="0">
              <a:latin typeface="Cambria" pitchFamily="18" charset="0"/>
            </a:endParaRPr>
          </a:p>
          <a:p>
            <a:r>
              <a:rPr lang="en-US" sz="2000" dirty="0" smtClean="0">
                <a:latin typeface="Cambria" pitchFamily="18" charset="0"/>
              </a:rPr>
              <a:t>As per the welcome file list mentioned in web.xml, the launch point of web-app is made available…  we code it as (in web.xml) …</a:t>
            </a:r>
          </a:p>
          <a:p>
            <a:endParaRPr lang="en-US" sz="2000" dirty="0" smtClean="0">
              <a:latin typeface="Cambria" pitchFamily="18" charset="0"/>
            </a:endParaRPr>
          </a:p>
          <a:p>
            <a:r>
              <a:rPr lang="en-US" sz="2000" dirty="0" smtClean="0">
                <a:latin typeface="Cambria" pitchFamily="18" charset="0"/>
              </a:rPr>
              <a:t>&lt;web-app&gt;</a:t>
            </a:r>
          </a:p>
          <a:p>
            <a:r>
              <a:rPr lang="en-US" sz="2000" dirty="0" smtClean="0">
                <a:latin typeface="Cambria" pitchFamily="18" charset="0"/>
              </a:rPr>
              <a:t>&lt;welcome-file-list&gt; index.jsp &lt;/welcome-file-list</a:t>
            </a:r>
            <a:r>
              <a:rPr lang="en-US" sz="2000" dirty="0">
                <a:latin typeface="Cambria" pitchFamily="18" charset="0"/>
              </a:rPr>
              <a:t>&gt;</a:t>
            </a:r>
          </a:p>
          <a:p>
            <a:r>
              <a:rPr lang="en-US" sz="2000" dirty="0" smtClean="0">
                <a:latin typeface="Cambria" pitchFamily="18" charset="0"/>
              </a:rPr>
              <a:t>&lt;/web-app&gt;</a:t>
            </a:r>
            <a:endParaRPr lang="en-US" sz="2000" dirty="0">
              <a:latin typeface="Cambria" pitchFamily="18" charset="0"/>
            </a:endParaRPr>
          </a:p>
          <a:p>
            <a:r>
              <a:rPr lang="en-US" sz="2000" dirty="0" smtClean="0">
                <a:latin typeface="Cambria" pitchFamily="18" charset="0"/>
              </a:rPr>
              <a:t>		</a:t>
            </a:r>
            <a:r>
              <a:rPr lang="en-US" sz="2000" dirty="0">
                <a:latin typeface="Cambria" pitchFamily="18" charset="0"/>
              </a:rPr>
              <a:t>	</a:t>
            </a:r>
            <a:r>
              <a:rPr lang="en-US" sz="2000" dirty="0" smtClean="0">
                <a:latin typeface="Cambria" pitchFamily="18" charset="0"/>
              </a:rPr>
              <a:t>-&gt;your web-app will now launch from </a:t>
            </a:r>
            <a:r>
              <a:rPr lang="en-US" sz="2000" u="sng" dirty="0" smtClean="0">
                <a:latin typeface="Cambria" pitchFamily="18" charset="0"/>
              </a:rPr>
              <a:t>index.jsp</a:t>
            </a:r>
            <a:endParaRPr lang="en-US" sz="2000" u="sng" dirty="0">
              <a:latin typeface="Cambria" pitchFamily="18" charset="0"/>
            </a:endParaRPr>
          </a:p>
        </p:txBody>
      </p:sp>
    </p:spTree>
    <p:extLst>
      <p:ext uri="{BB962C8B-B14F-4D97-AF65-F5344CB8AC3E}">
        <p14:creationId xmlns:p14="http://schemas.microsoft.com/office/powerpoint/2010/main" val="82590276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A937E68-F1CF-4E40-99A3-3DA8230FBFC6}" type="slidenum">
              <a:rPr lang="en-US" smtClean="0">
                <a:solidFill>
                  <a:prstClr val="black">
                    <a:tint val="75000"/>
                  </a:prstClr>
                </a:solidFill>
              </a:rPr>
              <a:pPr/>
              <a:t>42</a:t>
            </a:fld>
            <a:endParaRPr lang="en-US" dirty="0">
              <a:solidFill>
                <a:prstClr val="black">
                  <a:tint val="75000"/>
                </a:prstClr>
              </a:solidFill>
            </a:endParaRPr>
          </a:p>
        </p:txBody>
      </p:sp>
      <p:sp>
        <p:nvSpPr>
          <p:cNvPr id="3" name="TextBox 2"/>
          <p:cNvSpPr txBox="1"/>
          <p:nvPr/>
        </p:nvSpPr>
        <p:spPr>
          <a:xfrm>
            <a:off x="533400" y="304800"/>
            <a:ext cx="7924800" cy="646331"/>
          </a:xfrm>
          <a:prstGeom prst="rect">
            <a:avLst/>
          </a:prstGeom>
          <a:noFill/>
        </p:spPr>
        <p:txBody>
          <a:bodyPr wrap="square" rtlCol="0">
            <a:spAutoFit/>
          </a:bodyPr>
          <a:lstStyle/>
          <a:p>
            <a:r>
              <a:rPr lang="en-US" dirty="0" smtClean="0"/>
              <a:t>The flow of control part  &gt;&gt;&gt; from one page to another .. </a:t>
            </a:r>
            <a:r>
              <a:rPr lang="en-US" smtClean="0"/>
              <a:t>Thereby querying </a:t>
            </a:r>
            <a:r>
              <a:rPr lang="en-US" dirty="0" smtClean="0"/>
              <a:t>the DB at backend…..</a:t>
            </a:r>
            <a:endParaRPr lang="en-US" dirty="0"/>
          </a:p>
        </p:txBody>
      </p:sp>
    </p:spTree>
    <p:extLst>
      <p:ext uri="{BB962C8B-B14F-4D97-AF65-F5344CB8AC3E}">
        <p14:creationId xmlns:p14="http://schemas.microsoft.com/office/powerpoint/2010/main" val="87355117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76200" y="2438400"/>
            <a:ext cx="8915400" cy="1754326"/>
          </a:xfrm>
          <a:prstGeom prst="rect">
            <a:avLst/>
          </a:prstGeom>
        </p:spPr>
        <p:txBody>
          <a:bodyPr wrap="square">
            <a:spAutoFit/>
          </a:bodyPr>
          <a:lstStyle/>
          <a:p>
            <a:pPr algn="ctr">
              <a:spcBef>
                <a:spcPct val="50000"/>
              </a:spcBef>
            </a:pPr>
            <a:r>
              <a:rPr lang="en-US" sz="3600" b="1" dirty="0">
                <a:solidFill>
                  <a:schemeClr val="bg1"/>
                </a:solidFill>
                <a:latin typeface="High Tower Text" pitchFamily="18" charset="0"/>
              </a:rPr>
              <a:t>Part </a:t>
            </a:r>
            <a:r>
              <a:rPr lang="en-US" sz="3600" b="1" dirty="0" smtClean="0">
                <a:solidFill>
                  <a:schemeClr val="bg1"/>
                </a:solidFill>
                <a:latin typeface="High Tower Text" pitchFamily="18" charset="0"/>
              </a:rPr>
              <a:t>VIII</a:t>
            </a:r>
          </a:p>
          <a:p>
            <a:pPr algn="ctr">
              <a:defRPr/>
            </a:pPr>
            <a:r>
              <a:rPr lang="en-US" altLang="ko-KR" sz="3600" dirty="0">
                <a:solidFill>
                  <a:schemeClr val="bg1"/>
                </a:solidFill>
                <a:latin typeface="High Tower Text" pitchFamily="18" charset="0"/>
                <a:ea typeface="Batang" pitchFamily="18" charset="-127"/>
                <a:cs typeface="Times New Roman" pitchFamily="18" charset="0"/>
              </a:rPr>
              <a:t>Basic Steps Involved to set up server </a:t>
            </a:r>
            <a:r>
              <a:rPr lang="en-US" altLang="ko-KR" sz="3600" dirty="0" smtClean="0">
                <a:solidFill>
                  <a:schemeClr val="bg1"/>
                </a:solidFill>
                <a:latin typeface="High Tower Text" pitchFamily="18" charset="0"/>
                <a:ea typeface="Batang" pitchFamily="18" charset="-127"/>
                <a:cs typeface="Times New Roman" pitchFamily="18" charset="0"/>
              </a:rPr>
              <a:t>configurations and use your Web-app</a:t>
            </a:r>
            <a:endParaRPr lang="en-US" altLang="ko-KR" sz="3600" dirty="0">
              <a:solidFill>
                <a:schemeClr val="bg1"/>
              </a:solidFill>
              <a:latin typeface="High Tower Text" pitchFamily="18" charset="0"/>
              <a:ea typeface="Batang" pitchFamily="18" charset="-127"/>
              <a:cs typeface="Times New Roman" pitchFamily="18" charset="0"/>
            </a:endParaRPr>
          </a:p>
        </p:txBody>
      </p:sp>
      <p:sp>
        <p:nvSpPr>
          <p:cNvPr id="3" name="Slide Number Placeholder 2"/>
          <p:cNvSpPr>
            <a:spLocks noGrp="1"/>
          </p:cNvSpPr>
          <p:nvPr>
            <p:ph type="sldNum" sz="quarter" idx="12"/>
          </p:nvPr>
        </p:nvSpPr>
        <p:spPr/>
        <p:txBody>
          <a:bodyPr/>
          <a:lstStyle/>
          <a:p>
            <a:fld id="{BA937E68-F1CF-4E40-99A3-3DA8230FBFC6}" type="slidenum">
              <a:rPr lang="en-US" smtClean="0">
                <a:solidFill>
                  <a:prstClr val="black">
                    <a:tint val="75000"/>
                  </a:prstClr>
                </a:solidFill>
              </a:rPr>
              <a:pPr/>
              <a:t>43</a:t>
            </a:fld>
            <a:endParaRPr lang="en-US" dirty="0">
              <a:solidFill>
                <a:prstClr val="black">
                  <a:tint val="75000"/>
                </a:prstClr>
              </a:solidFill>
            </a:endParaRPr>
          </a:p>
        </p:txBody>
      </p:sp>
    </p:spTree>
    <p:extLst>
      <p:ext uri="{BB962C8B-B14F-4D97-AF65-F5344CB8AC3E}">
        <p14:creationId xmlns:p14="http://schemas.microsoft.com/office/powerpoint/2010/main" val="278177934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228600"/>
            <a:ext cx="8686800" cy="1200329"/>
          </a:xfrm>
          <a:prstGeom prst="rect">
            <a:avLst/>
          </a:prstGeom>
        </p:spPr>
        <p:txBody>
          <a:bodyPr wrap="square">
            <a:spAutoFit/>
          </a:bodyPr>
          <a:lstStyle/>
          <a:p>
            <a:r>
              <a:rPr lang="en-US" dirty="0">
                <a:solidFill>
                  <a:prstClr val="black"/>
                </a:solidFill>
              </a:rPr>
              <a:t>STEP 1:</a:t>
            </a:r>
          </a:p>
          <a:p>
            <a:r>
              <a:rPr lang="en-US" dirty="0">
                <a:solidFill>
                  <a:prstClr val="black"/>
                </a:solidFill>
              </a:rPr>
              <a:t>CREATE THE WEB APPLICATION ARCHIVE -&gt; WAR FILE</a:t>
            </a:r>
          </a:p>
          <a:p>
            <a:r>
              <a:rPr lang="en-US" dirty="0">
                <a:solidFill>
                  <a:prstClr val="black"/>
                </a:solidFill>
              </a:rPr>
              <a:t> </a:t>
            </a:r>
          </a:p>
          <a:p>
            <a:r>
              <a:rPr lang="en-US" dirty="0">
                <a:solidFill>
                  <a:prstClr val="black"/>
                </a:solidFill>
              </a:rPr>
              <a:t>G:&gt;\__Project Workstation1\</a:t>
            </a:r>
            <a:r>
              <a:rPr lang="en-US" dirty="0" err="1">
                <a:solidFill>
                  <a:prstClr val="black"/>
                </a:solidFill>
              </a:rPr>
              <a:t>digisafe</a:t>
            </a:r>
            <a:r>
              <a:rPr lang="en-US" dirty="0">
                <a:solidFill>
                  <a:prstClr val="black"/>
                </a:solidFill>
              </a:rPr>
              <a:t>\digisafe22\</a:t>
            </a:r>
            <a:r>
              <a:rPr lang="en-US" dirty="0" err="1">
                <a:solidFill>
                  <a:prstClr val="black"/>
                </a:solidFill>
              </a:rPr>
              <a:t>digisafe</a:t>
            </a:r>
            <a:r>
              <a:rPr lang="en-US" dirty="0">
                <a:solidFill>
                  <a:prstClr val="black"/>
                </a:solidFill>
              </a:rPr>
              <a:t>&gt;jar -</a:t>
            </a:r>
            <a:r>
              <a:rPr lang="en-US" dirty="0" err="1">
                <a:solidFill>
                  <a:prstClr val="black"/>
                </a:solidFill>
              </a:rPr>
              <a:t>cvf</a:t>
            </a:r>
            <a:r>
              <a:rPr lang="en-US" dirty="0">
                <a:solidFill>
                  <a:prstClr val="black"/>
                </a:solidFill>
              </a:rPr>
              <a:t> </a:t>
            </a:r>
            <a:r>
              <a:rPr lang="en-US" dirty="0" err="1">
                <a:solidFill>
                  <a:prstClr val="black"/>
                </a:solidFill>
              </a:rPr>
              <a:t>mywebapp.war</a:t>
            </a:r>
            <a:r>
              <a:rPr lang="en-US" dirty="0">
                <a:solidFill>
                  <a:prstClr val="black"/>
                </a:solidFill>
              </a:rPr>
              <a:t> *.*</a:t>
            </a:r>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676400"/>
            <a:ext cx="5936615" cy="3132455"/>
          </a:xfrm>
          <a:prstGeom prst="rect">
            <a:avLst/>
          </a:prstGeom>
          <a:noFill/>
          <a:ln>
            <a:noFill/>
          </a:ln>
        </p:spPr>
      </p:pic>
      <p:sp>
        <p:nvSpPr>
          <p:cNvPr id="2" name="Slide Number Placeholder 1"/>
          <p:cNvSpPr>
            <a:spLocks noGrp="1"/>
          </p:cNvSpPr>
          <p:nvPr>
            <p:ph type="sldNum" sz="quarter" idx="12"/>
          </p:nvPr>
        </p:nvSpPr>
        <p:spPr/>
        <p:txBody>
          <a:bodyPr/>
          <a:lstStyle/>
          <a:p>
            <a:fld id="{BA937E68-F1CF-4E40-99A3-3DA8230FBFC6}" type="slidenum">
              <a:rPr lang="en-US" smtClean="0">
                <a:solidFill>
                  <a:prstClr val="black">
                    <a:tint val="75000"/>
                  </a:prstClr>
                </a:solidFill>
              </a:rPr>
              <a:pPr/>
              <a:t>44</a:t>
            </a:fld>
            <a:endParaRPr lang="en-US" dirty="0">
              <a:solidFill>
                <a:prstClr val="black">
                  <a:tint val="75000"/>
                </a:prstClr>
              </a:solidFill>
            </a:endParaRPr>
          </a:p>
        </p:txBody>
      </p:sp>
      <p:sp>
        <p:nvSpPr>
          <p:cNvPr id="3" name="TextBox 2"/>
          <p:cNvSpPr txBox="1"/>
          <p:nvPr/>
        </p:nvSpPr>
        <p:spPr>
          <a:xfrm>
            <a:off x="533400" y="5029200"/>
            <a:ext cx="7620000" cy="1754326"/>
          </a:xfrm>
          <a:prstGeom prst="rect">
            <a:avLst/>
          </a:prstGeom>
          <a:noFill/>
        </p:spPr>
        <p:txBody>
          <a:bodyPr wrap="square" rtlCol="0">
            <a:spAutoFit/>
          </a:bodyPr>
          <a:lstStyle/>
          <a:p>
            <a:r>
              <a:rPr lang="en-US" dirty="0" smtClean="0"/>
              <a:t>Here “jar” is a utility , already installed when you install Java</a:t>
            </a:r>
          </a:p>
          <a:p>
            <a:r>
              <a:rPr lang="en-US" dirty="0" smtClean="0"/>
              <a:t>Meaning of commands:</a:t>
            </a:r>
          </a:p>
          <a:p>
            <a:r>
              <a:rPr lang="en-US" dirty="0" smtClean="0"/>
              <a:t>C – create </a:t>
            </a:r>
            <a:endParaRPr lang="en-US" dirty="0"/>
          </a:p>
          <a:p>
            <a:r>
              <a:rPr lang="en-US" dirty="0" smtClean="0"/>
              <a:t>V – verbose (to show)</a:t>
            </a:r>
          </a:p>
          <a:p>
            <a:r>
              <a:rPr lang="en-US" dirty="0" smtClean="0"/>
              <a:t>F – file </a:t>
            </a:r>
            <a:endParaRPr lang="en-US" dirty="0"/>
          </a:p>
          <a:p>
            <a:r>
              <a:rPr lang="en-US" dirty="0" smtClean="0"/>
              <a:t>*.* - means all in folder &amp; sub-folders</a:t>
            </a:r>
            <a:endParaRPr lang="en-US" dirty="0"/>
          </a:p>
        </p:txBody>
      </p:sp>
    </p:spTree>
    <p:extLst>
      <p:ext uri="{BB962C8B-B14F-4D97-AF65-F5344CB8AC3E}">
        <p14:creationId xmlns:p14="http://schemas.microsoft.com/office/powerpoint/2010/main" val="363621170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5800" y="762000"/>
            <a:ext cx="6254341" cy="369332"/>
          </a:xfrm>
          <a:prstGeom prst="rect">
            <a:avLst/>
          </a:prstGeom>
        </p:spPr>
        <p:txBody>
          <a:bodyPr wrap="none">
            <a:spAutoFit/>
          </a:bodyPr>
          <a:lstStyle/>
          <a:p>
            <a:r>
              <a:rPr lang="en-US" dirty="0">
                <a:solidFill>
                  <a:prstClr val="black"/>
                </a:solidFill>
              </a:rPr>
              <a:t>War </a:t>
            </a:r>
            <a:r>
              <a:rPr lang="en-US" dirty="0" smtClean="0">
                <a:solidFill>
                  <a:prstClr val="black"/>
                </a:solidFill>
              </a:rPr>
              <a:t>File (web – archive, your web-app) successfully  prepared …</a:t>
            </a:r>
            <a:endParaRPr lang="en-US" dirty="0">
              <a:solidFill>
                <a:prstClr val="black"/>
              </a:solidFill>
            </a:endParaRPr>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1602105" y="1812290"/>
            <a:ext cx="5939790" cy="3233420"/>
          </a:xfrm>
          <a:prstGeom prst="rect">
            <a:avLst/>
          </a:prstGeom>
          <a:noFill/>
          <a:ln>
            <a:noFill/>
          </a:ln>
        </p:spPr>
      </p:pic>
      <p:sp>
        <p:nvSpPr>
          <p:cNvPr id="4" name="Slide Number Placeholder 3"/>
          <p:cNvSpPr>
            <a:spLocks noGrp="1"/>
          </p:cNvSpPr>
          <p:nvPr>
            <p:ph type="sldNum" sz="quarter" idx="12"/>
          </p:nvPr>
        </p:nvSpPr>
        <p:spPr/>
        <p:txBody>
          <a:bodyPr/>
          <a:lstStyle/>
          <a:p>
            <a:fld id="{BA937E68-F1CF-4E40-99A3-3DA8230FBFC6}" type="slidenum">
              <a:rPr lang="en-US" smtClean="0">
                <a:solidFill>
                  <a:prstClr val="black">
                    <a:tint val="75000"/>
                  </a:prstClr>
                </a:solidFill>
              </a:rPr>
              <a:pPr/>
              <a:t>45</a:t>
            </a:fld>
            <a:endParaRPr lang="en-US" dirty="0">
              <a:solidFill>
                <a:prstClr val="black">
                  <a:tint val="75000"/>
                </a:prstClr>
              </a:solidFill>
            </a:endParaRPr>
          </a:p>
        </p:txBody>
      </p:sp>
    </p:spTree>
    <p:extLst>
      <p:ext uri="{BB962C8B-B14F-4D97-AF65-F5344CB8AC3E}">
        <p14:creationId xmlns:p14="http://schemas.microsoft.com/office/powerpoint/2010/main" val="63136443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457200"/>
            <a:ext cx="7924800" cy="923330"/>
          </a:xfrm>
          <a:prstGeom prst="rect">
            <a:avLst/>
          </a:prstGeom>
        </p:spPr>
        <p:txBody>
          <a:bodyPr wrap="square">
            <a:spAutoFit/>
          </a:bodyPr>
          <a:lstStyle/>
          <a:p>
            <a:r>
              <a:rPr lang="en-US" dirty="0">
                <a:solidFill>
                  <a:prstClr val="black"/>
                </a:solidFill>
              </a:rPr>
              <a:t>STEP 2: </a:t>
            </a:r>
          </a:p>
          <a:p>
            <a:r>
              <a:rPr lang="en-US" dirty="0">
                <a:solidFill>
                  <a:prstClr val="black"/>
                </a:solidFill>
              </a:rPr>
              <a:t>AFTER INSTALLING ORACLE WEBLOGIC SERVER 10.X, START THE COFIGURATION WIZARD</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571767" y="1752600"/>
            <a:ext cx="5943600" cy="4838700"/>
          </a:xfrm>
          <a:prstGeom prst="rect">
            <a:avLst/>
          </a:prstGeom>
          <a:noFill/>
          <a:ln>
            <a:noFill/>
          </a:ln>
        </p:spPr>
      </p:pic>
      <p:sp>
        <p:nvSpPr>
          <p:cNvPr id="2" name="Slide Number Placeholder 1"/>
          <p:cNvSpPr>
            <a:spLocks noGrp="1"/>
          </p:cNvSpPr>
          <p:nvPr>
            <p:ph type="sldNum" sz="quarter" idx="12"/>
          </p:nvPr>
        </p:nvSpPr>
        <p:spPr/>
        <p:txBody>
          <a:bodyPr/>
          <a:lstStyle/>
          <a:p>
            <a:fld id="{BA937E68-F1CF-4E40-99A3-3DA8230FBFC6}" type="slidenum">
              <a:rPr lang="en-US" smtClean="0">
                <a:solidFill>
                  <a:prstClr val="black">
                    <a:tint val="75000"/>
                  </a:prstClr>
                </a:solidFill>
              </a:rPr>
              <a:pPr/>
              <a:t>46</a:t>
            </a:fld>
            <a:endParaRPr lang="en-US" dirty="0">
              <a:solidFill>
                <a:prstClr val="black">
                  <a:tint val="75000"/>
                </a:prstClr>
              </a:solidFill>
            </a:endParaRPr>
          </a:p>
        </p:txBody>
      </p:sp>
    </p:spTree>
    <p:extLst>
      <p:ext uri="{BB962C8B-B14F-4D97-AF65-F5344CB8AC3E}">
        <p14:creationId xmlns:p14="http://schemas.microsoft.com/office/powerpoint/2010/main" val="254369457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304800"/>
            <a:ext cx="5638800" cy="646331"/>
          </a:xfrm>
          <a:prstGeom prst="rect">
            <a:avLst/>
          </a:prstGeom>
        </p:spPr>
        <p:txBody>
          <a:bodyPr wrap="square">
            <a:spAutoFit/>
          </a:bodyPr>
          <a:lstStyle/>
          <a:p>
            <a:r>
              <a:rPr lang="en-US" dirty="0">
                <a:solidFill>
                  <a:prstClr val="black"/>
                </a:solidFill>
              </a:rPr>
              <a:t>STEP 3:</a:t>
            </a:r>
          </a:p>
          <a:p>
            <a:r>
              <a:rPr lang="en-US" dirty="0">
                <a:solidFill>
                  <a:prstClr val="black"/>
                </a:solidFill>
              </a:rPr>
              <a:t>CREATE A CUSTOM DOMAIN</a:t>
            </a:r>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447800"/>
            <a:ext cx="5939790" cy="4520565"/>
          </a:xfrm>
          <a:prstGeom prst="rect">
            <a:avLst/>
          </a:prstGeom>
          <a:noFill/>
          <a:ln>
            <a:noFill/>
          </a:ln>
        </p:spPr>
      </p:pic>
      <p:sp>
        <p:nvSpPr>
          <p:cNvPr id="4" name="Slide Number Placeholder 3"/>
          <p:cNvSpPr>
            <a:spLocks noGrp="1"/>
          </p:cNvSpPr>
          <p:nvPr>
            <p:ph type="sldNum" sz="quarter" idx="12"/>
          </p:nvPr>
        </p:nvSpPr>
        <p:spPr/>
        <p:txBody>
          <a:bodyPr/>
          <a:lstStyle/>
          <a:p>
            <a:fld id="{BA937E68-F1CF-4E40-99A3-3DA8230FBFC6}" type="slidenum">
              <a:rPr lang="en-US" smtClean="0">
                <a:solidFill>
                  <a:prstClr val="black">
                    <a:tint val="75000"/>
                  </a:prstClr>
                </a:solidFill>
              </a:rPr>
              <a:pPr/>
              <a:t>47</a:t>
            </a:fld>
            <a:endParaRPr lang="en-US" dirty="0">
              <a:solidFill>
                <a:prstClr val="black">
                  <a:tint val="75000"/>
                </a:prstClr>
              </a:solidFill>
            </a:endParaRPr>
          </a:p>
        </p:txBody>
      </p:sp>
    </p:spTree>
    <p:extLst>
      <p:ext uri="{BB962C8B-B14F-4D97-AF65-F5344CB8AC3E}">
        <p14:creationId xmlns:p14="http://schemas.microsoft.com/office/powerpoint/2010/main" val="34523351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381000"/>
            <a:ext cx="7543800" cy="646331"/>
          </a:xfrm>
          <a:prstGeom prst="rect">
            <a:avLst/>
          </a:prstGeom>
        </p:spPr>
        <p:txBody>
          <a:bodyPr wrap="square">
            <a:spAutoFit/>
          </a:bodyPr>
          <a:lstStyle/>
          <a:p>
            <a:r>
              <a:rPr lang="en-US" dirty="0">
                <a:solidFill>
                  <a:prstClr val="black"/>
                </a:solidFill>
              </a:rPr>
              <a:t>STEP 4:</a:t>
            </a:r>
          </a:p>
          <a:p>
            <a:r>
              <a:rPr lang="en-US" dirty="0">
                <a:solidFill>
                  <a:prstClr val="black"/>
                </a:solidFill>
              </a:rPr>
              <a:t>START YOUR CUSTOM WEBLOGIC DOMAIN SERVER</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217067"/>
            <a:ext cx="5057775" cy="561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A937E68-F1CF-4E40-99A3-3DA8230FBFC6}" type="slidenum">
              <a:rPr lang="en-US" smtClean="0">
                <a:solidFill>
                  <a:prstClr val="black">
                    <a:tint val="75000"/>
                  </a:prstClr>
                </a:solidFill>
              </a:rPr>
              <a:pPr/>
              <a:t>48</a:t>
            </a:fld>
            <a:endParaRPr lang="en-US" dirty="0">
              <a:solidFill>
                <a:prstClr val="black">
                  <a:tint val="75000"/>
                </a:prstClr>
              </a:solidFill>
            </a:endParaRPr>
          </a:p>
        </p:txBody>
      </p:sp>
    </p:spTree>
    <p:extLst>
      <p:ext uri="{BB962C8B-B14F-4D97-AF65-F5344CB8AC3E}">
        <p14:creationId xmlns:p14="http://schemas.microsoft.com/office/powerpoint/2010/main" val="112652544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81000" y="243385"/>
            <a:ext cx="4975714" cy="369332"/>
          </a:xfrm>
          <a:prstGeom prst="rect">
            <a:avLst/>
          </a:prstGeom>
        </p:spPr>
        <p:txBody>
          <a:bodyPr wrap="square">
            <a:spAutoFit/>
          </a:bodyPr>
          <a:lstStyle/>
          <a:p>
            <a:r>
              <a:rPr lang="en-US" dirty="0">
                <a:solidFill>
                  <a:prstClr val="black"/>
                </a:solidFill>
              </a:rPr>
              <a:t>SERVER’S SERVICES GETTING STARTED … </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812042" y="642287"/>
            <a:ext cx="5939790" cy="3117215"/>
          </a:xfrm>
          <a:prstGeom prst="rect">
            <a:avLst/>
          </a:prstGeom>
          <a:noFill/>
          <a:ln>
            <a:no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2133600" y="3721971"/>
            <a:ext cx="5939790" cy="3117215"/>
          </a:xfrm>
          <a:prstGeom prst="rect">
            <a:avLst/>
          </a:prstGeom>
          <a:noFill/>
          <a:ln>
            <a:noFill/>
          </a:ln>
        </p:spPr>
      </p:pic>
      <p:sp>
        <p:nvSpPr>
          <p:cNvPr id="2" name="Slide Number Placeholder 1"/>
          <p:cNvSpPr>
            <a:spLocks noGrp="1"/>
          </p:cNvSpPr>
          <p:nvPr>
            <p:ph type="sldNum" sz="quarter" idx="12"/>
          </p:nvPr>
        </p:nvSpPr>
        <p:spPr/>
        <p:txBody>
          <a:bodyPr/>
          <a:lstStyle/>
          <a:p>
            <a:fld id="{BA937E68-F1CF-4E40-99A3-3DA8230FBFC6}" type="slidenum">
              <a:rPr lang="en-US" smtClean="0">
                <a:solidFill>
                  <a:prstClr val="black">
                    <a:tint val="75000"/>
                  </a:prstClr>
                </a:solidFill>
              </a:rPr>
              <a:pPr/>
              <a:t>49</a:t>
            </a:fld>
            <a:endParaRPr lang="en-US" dirty="0">
              <a:solidFill>
                <a:prstClr val="black">
                  <a:tint val="75000"/>
                </a:prstClr>
              </a:solidFill>
            </a:endParaRPr>
          </a:p>
        </p:txBody>
      </p:sp>
    </p:spTree>
    <p:extLst>
      <p:ext uri="{BB962C8B-B14F-4D97-AF65-F5344CB8AC3E}">
        <p14:creationId xmlns:p14="http://schemas.microsoft.com/office/powerpoint/2010/main" val="20558840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517634" y="22860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prstClr val="black"/>
                </a:solidFill>
                <a:latin typeface="Cambria" pitchFamily="18" charset="0"/>
              </a:rPr>
              <a:t>OBJECTIVE: our main motive</a:t>
            </a:r>
          </a:p>
        </p:txBody>
      </p:sp>
      <p:sp>
        <p:nvSpPr>
          <p:cNvPr id="3" name="Content Placeholder 3"/>
          <p:cNvSpPr txBox="1">
            <a:spLocks/>
          </p:cNvSpPr>
          <p:nvPr/>
        </p:nvSpPr>
        <p:spPr bwMode="auto">
          <a:xfrm>
            <a:off x="-152400" y="1143000"/>
            <a:ext cx="9144000" cy="4800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buFontTx/>
              <a:buNone/>
            </a:pPr>
            <a:r>
              <a:rPr lang="en-US" sz="2400" dirty="0" smtClean="0">
                <a:solidFill>
                  <a:prstClr val="black"/>
                </a:solidFill>
                <a:latin typeface="Cambria" pitchFamily="18" charset="0"/>
              </a:rPr>
              <a:t>     This project is aimed at developing a web-based PORTAL, a central recruitment Process system for the HR Group of a company. A single point solution to Unemployed graduates &amp; Recruiters . </a:t>
            </a:r>
          </a:p>
          <a:p>
            <a:pPr algn="just">
              <a:lnSpc>
                <a:spcPct val="150000"/>
              </a:lnSpc>
              <a:buFontTx/>
              <a:buNone/>
            </a:pPr>
            <a:r>
              <a:rPr lang="en-US" sz="2400" dirty="0">
                <a:solidFill>
                  <a:prstClr val="black"/>
                </a:solidFill>
                <a:latin typeface="Cambria" pitchFamily="18" charset="0"/>
              </a:rPr>
              <a:t> </a:t>
            </a:r>
            <a:r>
              <a:rPr lang="en-US" sz="2400" dirty="0" smtClean="0">
                <a:solidFill>
                  <a:prstClr val="black"/>
                </a:solidFill>
                <a:latin typeface="Cambria" pitchFamily="18" charset="0"/>
              </a:rPr>
              <a:t>    Some features of this system will be creating vacancies, storing application data, and Interview process initiation, Scheduling interviews, storing Interview results for the applicant and finally Hiring of the applicant. Reports may be required to be generated for the use of the HR group.</a:t>
            </a:r>
          </a:p>
        </p:txBody>
      </p:sp>
      <p:pic>
        <p:nvPicPr>
          <p:cNvPr id="2050" name="Picture 2" descr="G:\__Professional Workstation\Major Prj\images\studen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3881" y="5273220"/>
            <a:ext cx="2320119" cy="158478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A937E68-F1CF-4E40-99A3-3DA8230FBFC6}" type="slidenum">
              <a:rPr lang="en-US" smtClean="0">
                <a:solidFill>
                  <a:prstClr val="black">
                    <a:tint val="75000"/>
                  </a:prstClr>
                </a:solidFill>
              </a:rPr>
              <a:pPr/>
              <a:t>5</a:t>
            </a:fld>
            <a:endParaRPr lang="en-US" dirty="0">
              <a:solidFill>
                <a:prstClr val="black">
                  <a:tint val="75000"/>
                </a:prstClr>
              </a:solidFill>
            </a:endParaRPr>
          </a:p>
        </p:txBody>
      </p:sp>
    </p:spTree>
    <p:extLst>
      <p:ext uri="{BB962C8B-B14F-4D97-AF65-F5344CB8AC3E}">
        <p14:creationId xmlns:p14="http://schemas.microsoft.com/office/powerpoint/2010/main" val="56872783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381000"/>
            <a:ext cx="5943600" cy="646331"/>
          </a:xfrm>
          <a:prstGeom prst="rect">
            <a:avLst/>
          </a:prstGeom>
        </p:spPr>
        <p:txBody>
          <a:bodyPr wrap="square">
            <a:spAutoFit/>
          </a:bodyPr>
          <a:lstStyle/>
          <a:p>
            <a:r>
              <a:rPr lang="en-US" dirty="0">
                <a:solidFill>
                  <a:prstClr val="black"/>
                </a:solidFill>
              </a:rPr>
              <a:t> </a:t>
            </a:r>
            <a:r>
              <a:rPr lang="en-US" dirty="0" smtClean="0">
                <a:solidFill>
                  <a:prstClr val="black"/>
                </a:solidFill>
              </a:rPr>
              <a:t>STEP </a:t>
            </a:r>
            <a:r>
              <a:rPr lang="en-US" dirty="0">
                <a:solidFill>
                  <a:prstClr val="black"/>
                </a:solidFill>
              </a:rPr>
              <a:t>5:  </a:t>
            </a:r>
          </a:p>
          <a:p>
            <a:r>
              <a:rPr lang="en-US" dirty="0">
                <a:solidFill>
                  <a:prstClr val="black"/>
                </a:solidFill>
              </a:rPr>
              <a:t>GO TO YOUR LOCAL SEVER’S CONSOLE</a:t>
            </a:r>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152400" y="1778876"/>
            <a:ext cx="8839200" cy="4850524"/>
          </a:xfrm>
          <a:prstGeom prst="rect">
            <a:avLst/>
          </a:prstGeom>
          <a:noFill/>
          <a:ln>
            <a:noFill/>
          </a:ln>
        </p:spPr>
      </p:pic>
      <p:sp>
        <p:nvSpPr>
          <p:cNvPr id="4" name="Slide Number Placeholder 3"/>
          <p:cNvSpPr>
            <a:spLocks noGrp="1"/>
          </p:cNvSpPr>
          <p:nvPr>
            <p:ph type="sldNum" sz="quarter" idx="12"/>
          </p:nvPr>
        </p:nvSpPr>
        <p:spPr/>
        <p:txBody>
          <a:bodyPr/>
          <a:lstStyle/>
          <a:p>
            <a:fld id="{BA937E68-F1CF-4E40-99A3-3DA8230FBFC6}" type="slidenum">
              <a:rPr lang="en-US" smtClean="0">
                <a:solidFill>
                  <a:prstClr val="black">
                    <a:tint val="75000"/>
                  </a:prstClr>
                </a:solidFill>
              </a:rPr>
              <a:pPr/>
              <a:t>50</a:t>
            </a:fld>
            <a:endParaRPr lang="en-US" dirty="0">
              <a:solidFill>
                <a:prstClr val="black">
                  <a:tint val="75000"/>
                </a:prstClr>
              </a:solidFill>
            </a:endParaRPr>
          </a:p>
        </p:txBody>
      </p:sp>
    </p:spTree>
    <p:extLst>
      <p:ext uri="{BB962C8B-B14F-4D97-AF65-F5344CB8AC3E}">
        <p14:creationId xmlns:p14="http://schemas.microsoft.com/office/powerpoint/2010/main" val="337747964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381000"/>
            <a:ext cx="7924800" cy="646331"/>
          </a:xfrm>
          <a:prstGeom prst="rect">
            <a:avLst/>
          </a:prstGeom>
        </p:spPr>
        <p:txBody>
          <a:bodyPr wrap="square">
            <a:spAutoFit/>
          </a:bodyPr>
          <a:lstStyle/>
          <a:p>
            <a:r>
              <a:rPr lang="en-US" dirty="0">
                <a:solidFill>
                  <a:prstClr val="black"/>
                </a:solidFill>
              </a:rPr>
              <a:t>STEP 6:</a:t>
            </a:r>
          </a:p>
          <a:p>
            <a:r>
              <a:rPr lang="en-US" dirty="0">
                <a:solidFill>
                  <a:prstClr val="black"/>
                </a:solidFill>
              </a:rPr>
              <a:t>ENTER THE CREDENTIALS YOU FILLED IN WHILE CRATING YOUR CUSTOM DOMAIN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31" y="1752600"/>
            <a:ext cx="9080699"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A937E68-F1CF-4E40-99A3-3DA8230FBFC6}" type="slidenum">
              <a:rPr lang="en-US" smtClean="0">
                <a:solidFill>
                  <a:prstClr val="black">
                    <a:tint val="75000"/>
                  </a:prstClr>
                </a:solidFill>
              </a:rPr>
              <a:pPr/>
              <a:t>51</a:t>
            </a:fld>
            <a:endParaRPr lang="en-US" dirty="0">
              <a:solidFill>
                <a:prstClr val="black">
                  <a:tint val="75000"/>
                </a:prstClr>
              </a:solidFill>
            </a:endParaRPr>
          </a:p>
        </p:txBody>
      </p:sp>
    </p:spTree>
    <p:extLst>
      <p:ext uri="{BB962C8B-B14F-4D97-AF65-F5344CB8AC3E}">
        <p14:creationId xmlns:p14="http://schemas.microsoft.com/office/powerpoint/2010/main" val="384701916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381000"/>
            <a:ext cx="5638800" cy="646331"/>
          </a:xfrm>
          <a:prstGeom prst="rect">
            <a:avLst/>
          </a:prstGeom>
        </p:spPr>
        <p:txBody>
          <a:bodyPr wrap="square">
            <a:spAutoFit/>
          </a:bodyPr>
          <a:lstStyle/>
          <a:p>
            <a:r>
              <a:rPr lang="en-US" dirty="0">
                <a:solidFill>
                  <a:prstClr val="black"/>
                </a:solidFill>
              </a:rPr>
              <a:t>STEP 7:</a:t>
            </a:r>
          </a:p>
          <a:p>
            <a:r>
              <a:rPr lang="en-US" dirty="0">
                <a:solidFill>
                  <a:prstClr val="black"/>
                </a:solidFill>
              </a:rPr>
              <a:t>LOGIN INTO DEPLOYMENTS SECTION</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9" y="1676401"/>
            <a:ext cx="9216233"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A937E68-F1CF-4E40-99A3-3DA8230FBFC6}" type="slidenum">
              <a:rPr lang="en-US" smtClean="0">
                <a:solidFill>
                  <a:prstClr val="black">
                    <a:tint val="75000"/>
                  </a:prstClr>
                </a:solidFill>
              </a:rPr>
              <a:pPr/>
              <a:t>52</a:t>
            </a:fld>
            <a:endParaRPr lang="en-US" dirty="0">
              <a:solidFill>
                <a:prstClr val="black">
                  <a:tint val="75000"/>
                </a:prstClr>
              </a:solidFill>
            </a:endParaRPr>
          </a:p>
        </p:txBody>
      </p:sp>
    </p:spTree>
    <p:extLst>
      <p:ext uri="{BB962C8B-B14F-4D97-AF65-F5344CB8AC3E}">
        <p14:creationId xmlns:p14="http://schemas.microsoft.com/office/powerpoint/2010/main" val="255040852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304800"/>
            <a:ext cx="4572000" cy="646331"/>
          </a:xfrm>
          <a:prstGeom prst="rect">
            <a:avLst/>
          </a:prstGeom>
        </p:spPr>
        <p:txBody>
          <a:bodyPr>
            <a:spAutoFit/>
          </a:bodyPr>
          <a:lstStyle/>
          <a:p>
            <a:r>
              <a:rPr lang="en-US" dirty="0">
                <a:solidFill>
                  <a:prstClr val="black"/>
                </a:solidFill>
              </a:rPr>
              <a:t>STEP 8:</a:t>
            </a:r>
          </a:p>
          <a:p>
            <a:r>
              <a:rPr lang="en-US" dirty="0">
                <a:solidFill>
                  <a:prstClr val="black"/>
                </a:solidFill>
              </a:rPr>
              <a:t>TO DEPLOY YOUR WEB-APP, GO TO INSTALL</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79028"/>
            <a:ext cx="9216231"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A937E68-F1CF-4E40-99A3-3DA8230FBFC6}" type="slidenum">
              <a:rPr lang="en-US" smtClean="0">
                <a:solidFill>
                  <a:prstClr val="black">
                    <a:tint val="75000"/>
                  </a:prstClr>
                </a:solidFill>
              </a:rPr>
              <a:pPr/>
              <a:t>53</a:t>
            </a:fld>
            <a:endParaRPr lang="en-US" dirty="0">
              <a:solidFill>
                <a:prstClr val="black">
                  <a:tint val="75000"/>
                </a:prstClr>
              </a:solidFill>
            </a:endParaRPr>
          </a:p>
        </p:txBody>
      </p:sp>
    </p:spTree>
    <p:extLst>
      <p:ext uri="{BB962C8B-B14F-4D97-AF65-F5344CB8AC3E}">
        <p14:creationId xmlns:p14="http://schemas.microsoft.com/office/powerpoint/2010/main" val="235120095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304800"/>
            <a:ext cx="5410200" cy="923330"/>
          </a:xfrm>
          <a:prstGeom prst="rect">
            <a:avLst/>
          </a:prstGeom>
        </p:spPr>
        <p:txBody>
          <a:bodyPr wrap="square">
            <a:spAutoFit/>
          </a:bodyPr>
          <a:lstStyle/>
          <a:p>
            <a:r>
              <a:rPr lang="en-US" dirty="0">
                <a:solidFill>
                  <a:prstClr val="black"/>
                </a:solidFill>
              </a:rPr>
              <a:t> </a:t>
            </a:r>
            <a:r>
              <a:rPr lang="en-US" dirty="0" smtClean="0">
                <a:solidFill>
                  <a:prstClr val="black"/>
                </a:solidFill>
              </a:rPr>
              <a:t>STEP </a:t>
            </a:r>
            <a:r>
              <a:rPr lang="en-US" dirty="0">
                <a:solidFill>
                  <a:prstClr val="black"/>
                </a:solidFill>
              </a:rPr>
              <a:t>9:</a:t>
            </a:r>
          </a:p>
          <a:p>
            <a:r>
              <a:rPr lang="en-US" dirty="0" smtClean="0">
                <a:solidFill>
                  <a:prstClr val="black"/>
                </a:solidFill>
              </a:rPr>
              <a:t>a) GIVE </a:t>
            </a:r>
            <a:r>
              <a:rPr lang="en-US" dirty="0">
                <a:solidFill>
                  <a:prstClr val="black"/>
                </a:solidFill>
              </a:rPr>
              <a:t>THE DIRECTORY PATH</a:t>
            </a:r>
          </a:p>
          <a:p>
            <a:r>
              <a:rPr lang="en-US" dirty="0" smtClean="0">
                <a:solidFill>
                  <a:prstClr val="black"/>
                </a:solidFill>
              </a:rPr>
              <a:t>b) SELECT </a:t>
            </a:r>
            <a:r>
              <a:rPr lang="en-US" dirty="0">
                <a:solidFill>
                  <a:prstClr val="black"/>
                </a:solidFill>
              </a:rPr>
              <a:t>YOUR WEB-APP</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86759"/>
            <a:ext cx="9080699"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A937E68-F1CF-4E40-99A3-3DA8230FBFC6}" type="slidenum">
              <a:rPr lang="en-US" smtClean="0">
                <a:solidFill>
                  <a:prstClr val="black">
                    <a:tint val="75000"/>
                  </a:prstClr>
                </a:solidFill>
              </a:rPr>
              <a:pPr/>
              <a:t>54</a:t>
            </a:fld>
            <a:endParaRPr lang="en-US" dirty="0">
              <a:solidFill>
                <a:prstClr val="black">
                  <a:tint val="75000"/>
                </a:prstClr>
              </a:solidFill>
            </a:endParaRPr>
          </a:p>
        </p:txBody>
      </p:sp>
    </p:spTree>
    <p:extLst>
      <p:ext uri="{BB962C8B-B14F-4D97-AF65-F5344CB8AC3E}">
        <p14:creationId xmlns:p14="http://schemas.microsoft.com/office/powerpoint/2010/main" val="80869336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533400"/>
            <a:ext cx="6477000" cy="646331"/>
          </a:xfrm>
          <a:prstGeom prst="rect">
            <a:avLst/>
          </a:prstGeom>
        </p:spPr>
        <p:txBody>
          <a:bodyPr wrap="square">
            <a:spAutoFit/>
          </a:bodyPr>
          <a:lstStyle/>
          <a:p>
            <a:r>
              <a:rPr lang="en-US" dirty="0">
                <a:solidFill>
                  <a:prstClr val="black"/>
                </a:solidFill>
              </a:rPr>
              <a:t>STEP 10:</a:t>
            </a:r>
          </a:p>
          <a:p>
            <a:r>
              <a:rPr lang="en-US" dirty="0">
                <a:solidFill>
                  <a:prstClr val="black"/>
                </a:solidFill>
              </a:rPr>
              <a:t>INSTALL/DEPLOY YOUR WEB-APP AS AN APPLICATION</a:t>
            </a: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8" y="1715532"/>
            <a:ext cx="9146628" cy="5142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A937E68-F1CF-4E40-99A3-3DA8230FBFC6}" type="slidenum">
              <a:rPr lang="en-US" smtClean="0">
                <a:solidFill>
                  <a:prstClr val="black">
                    <a:tint val="75000"/>
                  </a:prstClr>
                </a:solidFill>
              </a:rPr>
              <a:pPr/>
              <a:t>55</a:t>
            </a:fld>
            <a:endParaRPr lang="en-US" dirty="0">
              <a:solidFill>
                <a:prstClr val="black">
                  <a:tint val="75000"/>
                </a:prstClr>
              </a:solidFill>
            </a:endParaRPr>
          </a:p>
        </p:txBody>
      </p:sp>
    </p:spTree>
    <p:extLst>
      <p:ext uri="{BB962C8B-B14F-4D97-AF65-F5344CB8AC3E}">
        <p14:creationId xmlns:p14="http://schemas.microsoft.com/office/powerpoint/2010/main" val="383632293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31620"/>
            <a:ext cx="8382000" cy="1494768"/>
          </a:xfrm>
          <a:prstGeom prst="rect">
            <a:avLst/>
          </a:prstGeom>
        </p:spPr>
        <p:txBody>
          <a:bodyPr wrap="square">
            <a:spAutoFit/>
          </a:bodyPr>
          <a:lstStyle/>
          <a:p>
            <a:pPr>
              <a:lnSpc>
                <a:spcPct val="115000"/>
              </a:lnSpc>
              <a:spcAft>
                <a:spcPts val="1000"/>
              </a:spcAft>
            </a:pPr>
            <a:r>
              <a:rPr lang="en-US" dirty="0">
                <a:solidFill>
                  <a:prstClr val="black"/>
                </a:solidFill>
                <a:ea typeface="Calibri"/>
                <a:cs typeface="Times New Roman"/>
              </a:rPr>
              <a:t>STEP 11:</a:t>
            </a:r>
          </a:p>
          <a:p>
            <a:pPr marL="342900" indent="-342900">
              <a:lnSpc>
                <a:spcPct val="115000"/>
              </a:lnSpc>
              <a:buFont typeface="+mj-lt"/>
              <a:buAutoNum type="alphaLcParenR"/>
            </a:pPr>
            <a:r>
              <a:rPr lang="en-US" dirty="0">
                <a:solidFill>
                  <a:prstClr val="black"/>
                </a:solidFill>
                <a:ea typeface="Calibri"/>
                <a:cs typeface="Times New Roman"/>
              </a:rPr>
              <a:t>CHANGE THE DEPLOYMENT FILE NAME IF NEEDED, ELSE LET IT BE AS IT IS.</a:t>
            </a:r>
          </a:p>
          <a:p>
            <a:pPr marL="342900" indent="-342900">
              <a:lnSpc>
                <a:spcPct val="115000"/>
              </a:lnSpc>
              <a:buFont typeface="+mj-lt"/>
              <a:buAutoNum type="alphaLcParenR"/>
            </a:pPr>
            <a:r>
              <a:rPr lang="en-US" dirty="0">
                <a:solidFill>
                  <a:prstClr val="black"/>
                </a:solidFill>
                <a:ea typeface="Calibri"/>
                <a:cs typeface="Times New Roman"/>
              </a:rPr>
              <a:t>FINISH THE INSTALLATION</a:t>
            </a:r>
          </a:p>
          <a:p>
            <a:pPr marL="342900" indent="-342900">
              <a:lnSpc>
                <a:spcPct val="115000"/>
              </a:lnSpc>
              <a:spcAft>
                <a:spcPts val="1000"/>
              </a:spcAft>
              <a:buFont typeface="+mj-lt"/>
              <a:buAutoNum type="alphaLcParenR"/>
            </a:pPr>
            <a:r>
              <a:rPr lang="en-US" dirty="0">
                <a:solidFill>
                  <a:prstClr val="black"/>
                </a:solidFill>
                <a:ea typeface="Calibri"/>
                <a:cs typeface="Times New Roman"/>
              </a:rPr>
              <a:t>GO TO DEPLOTMENTS’ CONFIGURATION SCREEN</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7010"/>
            <a:ext cx="9144000" cy="514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A937E68-F1CF-4E40-99A3-3DA8230FBFC6}" type="slidenum">
              <a:rPr lang="en-US" smtClean="0">
                <a:solidFill>
                  <a:prstClr val="black">
                    <a:tint val="75000"/>
                  </a:prstClr>
                </a:solidFill>
              </a:rPr>
              <a:pPr/>
              <a:t>56</a:t>
            </a:fld>
            <a:endParaRPr lang="en-US" dirty="0">
              <a:solidFill>
                <a:prstClr val="black">
                  <a:tint val="75000"/>
                </a:prstClr>
              </a:solidFill>
            </a:endParaRPr>
          </a:p>
        </p:txBody>
      </p:sp>
    </p:spTree>
    <p:extLst>
      <p:ext uri="{BB962C8B-B14F-4D97-AF65-F5344CB8AC3E}">
        <p14:creationId xmlns:p14="http://schemas.microsoft.com/office/powerpoint/2010/main" val="204779486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381000"/>
            <a:ext cx="7696200" cy="857671"/>
          </a:xfrm>
          <a:prstGeom prst="rect">
            <a:avLst/>
          </a:prstGeom>
        </p:spPr>
        <p:txBody>
          <a:bodyPr wrap="square">
            <a:spAutoFit/>
          </a:bodyPr>
          <a:lstStyle/>
          <a:p>
            <a:pPr>
              <a:lnSpc>
                <a:spcPct val="115000"/>
              </a:lnSpc>
              <a:spcAft>
                <a:spcPts val="1000"/>
              </a:spcAft>
            </a:pPr>
            <a:r>
              <a:rPr lang="en-US" dirty="0">
                <a:solidFill>
                  <a:prstClr val="black"/>
                </a:solidFill>
                <a:latin typeface="Cambria"/>
                <a:ea typeface="Calibri"/>
                <a:cs typeface="Times New Roman"/>
              </a:rPr>
              <a:t>STEP 12:</a:t>
            </a:r>
            <a:endParaRPr lang="en-US" dirty="0">
              <a:solidFill>
                <a:prstClr val="black"/>
              </a:solidFill>
              <a:ea typeface="Calibri"/>
              <a:cs typeface="Times New Roman"/>
            </a:endParaRPr>
          </a:p>
          <a:p>
            <a:pPr>
              <a:lnSpc>
                <a:spcPct val="115000"/>
              </a:lnSpc>
              <a:spcAft>
                <a:spcPts val="1000"/>
              </a:spcAft>
            </a:pPr>
            <a:r>
              <a:rPr lang="en-US" dirty="0">
                <a:solidFill>
                  <a:prstClr val="black"/>
                </a:solidFill>
                <a:latin typeface="Cambria"/>
                <a:ea typeface="Calibri"/>
                <a:cs typeface="Times New Roman"/>
              </a:rPr>
              <a:t>GO TO TESTING SECTION OF THE WEB-APP CONFIGURATION SCREEN</a:t>
            </a:r>
            <a:endParaRPr lang="en-US" dirty="0">
              <a:solidFill>
                <a:prstClr val="black"/>
              </a:solidFill>
              <a:ea typeface="Calibri"/>
              <a:cs typeface="Times New Roman"/>
            </a:endParaRPr>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0" y="1524000"/>
            <a:ext cx="9143999" cy="5334000"/>
          </a:xfrm>
          <a:prstGeom prst="rect">
            <a:avLst/>
          </a:prstGeom>
          <a:noFill/>
          <a:ln>
            <a:noFill/>
          </a:ln>
        </p:spPr>
      </p:pic>
      <p:sp>
        <p:nvSpPr>
          <p:cNvPr id="4" name="Slide Number Placeholder 3"/>
          <p:cNvSpPr>
            <a:spLocks noGrp="1"/>
          </p:cNvSpPr>
          <p:nvPr>
            <p:ph type="sldNum" sz="quarter" idx="12"/>
          </p:nvPr>
        </p:nvSpPr>
        <p:spPr/>
        <p:txBody>
          <a:bodyPr/>
          <a:lstStyle/>
          <a:p>
            <a:fld id="{BA937E68-F1CF-4E40-99A3-3DA8230FBFC6}" type="slidenum">
              <a:rPr lang="en-US" smtClean="0">
                <a:solidFill>
                  <a:prstClr val="black">
                    <a:tint val="75000"/>
                  </a:prstClr>
                </a:solidFill>
              </a:rPr>
              <a:pPr/>
              <a:t>57</a:t>
            </a:fld>
            <a:endParaRPr lang="en-US" dirty="0">
              <a:solidFill>
                <a:prstClr val="black">
                  <a:tint val="75000"/>
                </a:prstClr>
              </a:solidFill>
            </a:endParaRPr>
          </a:p>
        </p:txBody>
      </p:sp>
    </p:spTree>
    <p:extLst>
      <p:ext uri="{BB962C8B-B14F-4D97-AF65-F5344CB8AC3E}">
        <p14:creationId xmlns:p14="http://schemas.microsoft.com/office/powerpoint/2010/main" val="277155251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381000"/>
            <a:ext cx="7924800" cy="1176219"/>
          </a:xfrm>
          <a:prstGeom prst="rect">
            <a:avLst/>
          </a:prstGeom>
        </p:spPr>
        <p:txBody>
          <a:bodyPr wrap="square">
            <a:spAutoFit/>
          </a:bodyPr>
          <a:lstStyle/>
          <a:p>
            <a:pPr>
              <a:lnSpc>
                <a:spcPct val="115000"/>
              </a:lnSpc>
              <a:spcAft>
                <a:spcPts val="1000"/>
              </a:spcAft>
            </a:pPr>
            <a:r>
              <a:rPr lang="en-US" dirty="0">
                <a:solidFill>
                  <a:prstClr val="black"/>
                </a:solidFill>
                <a:latin typeface="Cambria"/>
                <a:ea typeface="Calibri"/>
                <a:cs typeface="Times New Roman"/>
              </a:rPr>
              <a:t>STEP 13:</a:t>
            </a:r>
            <a:endParaRPr lang="en-US" dirty="0">
              <a:solidFill>
                <a:prstClr val="black"/>
              </a:solidFill>
              <a:ea typeface="Calibri"/>
              <a:cs typeface="Times New Roman"/>
            </a:endParaRPr>
          </a:p>
          <a:p>
            <a:pPr marL="342900" indent="-342900">
              <a:lnSpc>
                <a:spcPct val="115000"/>
              </a:lnSpc>
              <a:buFont typeface="+mj-lt"/>
              <a:buAutoNum type="alphaLcParenR"/>
            </a:pPr>
            <a:r>
              <a:rPr lang="en-US" dirty="0">
                <a:solidFill>
                  <a:prstClr val="black"/>
                </a:solidFill>
                <a:latin typeface="Cambria"/>
                <a:ea typeface="Calibri"/>
                <a:cs typeface="Times New Roman"/>
              </a:rPr>
              <a:t>DEPLOYMENT IS SUCCESSFULL</a:t>
            </a:r>
            <a:endParaRPr lang="en-US" dirty="0">
              <a:solidFill>
                <a:prstClr val="black"/>
              </a:solidFill>
              <a:ea typeface="Calibri"/>
              <a:cs typeface="Times New Roman"/>
            </a:endParaRPr>
          </a:p>
          <a:p>
            <a:pPr marL="342900" indent="-342900">
              <a:lnSpc>
                <a:spcPct val="115000"/>
              </a:lnSpc>
              <a:spcAft>
                <a:spcPts val="1000"/>
              </a:spcAft>
              <a:buFont typeface="+mj-lt"/>
              <a:buAutoNum type="alphaLcParenR"/>
            </a:pPr>
            <a:r>
              <a:rPr lang="en-US" dirty="0">
                <a:solidFill>
                  <a:prstClr val="black"/>
                </a:solidFill>
                <a:latin typeface="Cambria"/>
                <a:ea typeface="Calibri"/>
                <a:cs typeface="Times New Roman"/>
              </a:rPr>
              <a:t>NOW, CLICK THE URL-PATTERN YOU SETTED TO LAUNCH YOUR APP</a:t>
            </a:r>
            <a:endParaRPr lang="en-US" dirty="0">
              <a:solidFill>
                <a:prstClr val="black"/>
              </a:solidFill>
              <a:ea typeface="Calibri"/>
              <a:cs typeface="Times New Roman"/>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1755"/>
            <a:ext cx="9144000" cy="514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A937E68-F1CF-4E40-99A3-3DA8230FBFC6}" type="slidenum">
              <a:rPr lang="en-US" smtClean="0">
                <a:solidFill>
                  <a:prstClr val="black">
                    <a:tint val="75000"/>
                  </a:prstClr>
                </a:solidFill>
              </a:rPr>
              <a:pPr/>
              <a:t>58</a:t>
            </a:fld>
            <a:endParaRPr lang="en-US" dirty="0">
              <a:solidFill>
                <a:prstClr val="black">
                  <a:tint val="75000"/>
                </a:prstClr>
              </a:solidFill>
            </a:endParaRPr>
          </a:p>
        </p:txBody>
      </p:sp>
    </p:spTree>
    <p:extLst>
      <p:ext uri="{BB962C8B-B14F-4D97-AF65-F5344CB8AC3E}">
        <p14:creationId xmlns:p14="http://schemas.microsoft.com/office/powerpoint/2010/main" val="317742839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457200"/>
            <a:ext cx="5257800" cy="857671"/>
          </a:xfrm>
          <a:prstGeom prst="rect">
            <a:avLst/>
          </a:prstGeom>
        </p:spPr>
        <p:txBody>
          <a:bodyPr wrap="square">
            <a:spAutoFit/>
          </a:bodyPr>
          <a:lstStyle/>
          <a:p>
            <a:pPr>
              <a:lnSpc>
                <a:spcPct val="115000"/>
              </a:lnSpc>
              <a:spcAft>
                <a:spcPts val="1000"/>
              </a:spcAft>
            </a:pPr>
            <a:r>
              <a:rPr lang="en-US" dirty="0">
                <a:solidFill>
                  <a:prstClr val="black"/>
                </a:solidFill>
                <a:latin typeface="Cambria"/>
                <a:ea typeface="Calibri"/>
                <a:cs typeface="Times New Roman"/>
              </a:rPr>
              <a:t>STEP 14:</a:t>
            </a:r>
            <a:endParaRPr lang="en-US" dirty="0">
              <a:solidFill>
                <a:prstClr val="black"/>
              </a:solidFill>
              <a:ea typeface="Calibri"/>
              <a:cs typeface="Times New Roman"/>
            </a:endParaRPr>
          </a:p>
          <a:p>
            <a:pPr>
              <a:lnSpc>
                <a:spcPct val="115000"/>
              </a:lnSpc>
              <a:spcAft>
                <a:spcPts val="1000"/>
              </a:spcAft>
            </a:pPr>
            <a:r>
              <a:rPr lang="en-US" dirty="0">
                <a:solidFill>
                  <a:prstClr val="black"/>
                </a:solidFill>
                <a:latin typeface="Cambria"/>
                <a:ea typeface="Calibri"/>
                <a:cs typeface="Times New Roman"/>
              </a:rPr>
              <a:t>YOUR WEB-APP HAS NOW LAUNCHED… </a:t>
            </a:r>
            <a:endParaRPr lang="en-US" dirty="0">
              <a:solidFill>
                <a:prstClr val="black"/>
              </a:solidFill>
              <a:ea typeface="Calibri"/>
              <a:cs typeface="Times New Roman"/>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282977"/>
            <a:ext cx="9915992" cy="55750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A937E68-F1CF-4E40-99A3-3DA8230FBFC6}" type="slidenum">
              <a:rPr lang="en-US" smtClean="0">
                <a:solidFill>
                  <a:prstClr val="black">
                    <a:tint val="75000"/>
                  </a:prstClr>
                </a:solidFill>
              </a:rPr>
              <a:pPr/>
              <a:t>59</a:t>
            </a:fld>
            <a:endParaRPr lang="en-US" dirty="0">
              <a:solidFill>
                <a:prstClr val="black">
                  <a:tint val="75000"/>
                </a:prstClr>
              </a:solidFill>
            </a:endParaRPr>
          </a:p>
        </p:txBody>
      </p:sp>
    </p:spTree>
    <p:extLst>
      <p:ext uri="{BB962C8B-B14F-4D97-AF65-F5344CB8AC3E}">
        <p14:creationId xmlns:p14="http://schemas.microsoft.com/office/powerpoint/2010/main" val="13385695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0"/>
            <a:ext cx="7239000" cy="6309420"/>
          </a:xfrm>
          <a:prstGeom prst="rect">
            <a:avLst/>
          </a:prstGeom>
          <a:noFill/>
        </p:spPr>
        <p:txBody>
          <a:bodyPr wrap="square" rtlCol="0">
            <a:spAutoFit/>
          </a:bodyPr>
          <a:lstStyle/>
          <a:p>
            <a:r>
              <a:rPr lang="en-US" sz="4000" b="1" dirty="0" smtClean="0">
                <a:solidFill>
                  <a:prstClr val="black"/>
                </a:solidFill>
                <a:latin typeface="Cambria" pitchFamily="18" charset="0"/>
              </a:rPr>
              <a:t>TECHNOLOGIES USED</a:t>
            </a:r>
          </a:p>
          <a:p>
            <a:endParaRPr lang="en-US" sz="1600" dirty="0" smtClean="0">
              <a:solidFill>
                <a:prstClr val="black"/>
              </a:solidFill>
              <a:latin typeface="Cambria" pitchFamily="18" charset="0"/>
            </a:endParaRPr>
          </a:p>
          <a:p>
            <a:pPr lvl="1"/>
            <a:r>
              <a:rPr lang="en-US" sz="2400" dirty="0" smtClean="0">
                <a:solidFill>
                  <a:prstClr val="black"/>
                </a:solidFill>
                <a:latin typeface="Cambria" pitchFamily="18" charset="0"/>
              </a:rPr>
              <a:t>FRONT END using:</a:t>
            </a:r>
          </a:p>
          <a:p>
            <a:pPr marL="800100" lvl="1" indent="-342900">
              <a:buFontTx/>
              <a:buAutoNum type="alphaLcParenR"/>
            </a:pPr>
            <a:r>
              <a:rPr lang="en-US" sz="1600" dirty="0" smtClean="0">
                <a:solidFill>
                  <a:prstClr val="black"/>
                </a:solidFill>
                <a:latin typeface="Cambria" pitchFamily="18" charset="0"/>
              </a:rPr>
              <a:t>Java Server pages (J2EE)</a:t>
            </a:r>
          </a:p>
          <a:p>
            <a:pPr marL="800100" lvl="1" indent="-342900">
              <a:buFontTx/>
              <a:buAutoNum type="alphaLcParenR"/>
            </a:pPr>
            <a:r>
              <a:rPr lang="en-US" sz="1600" dirty="0" smtClean="0">
                <a:solidFill>
                  <a:prstClr val="black"/>
                </a:solidFill>
                <a:latin typeface="Cambria" pitchFamily="18" charset="0"/>
              </a:rPr>
              <a:t>HTML &amp; CSS</a:t>
            </a:r>
          </a:p>
          <a:p>
            <a:pPr marL="800100" lvl="1" indent="-342900">
              <a:buFontTx/>
              <a:buAutoNum type="alphaLcParenR"/>
            </a:pPr>
            <a:r>
              <a:rPr lang="en-US" sz="1600" dirty="0" smtClean="0">
                <a:solidFill>
                  <a:prstClr val="black"/>
                </a:solidFill>
                <a:latin typeface="Cambria" pitchFamily="18" charset="0"/>
              </a:rPr>
              <a:t>Java script</a:t>
            </a:r>
            <a:endParaRPr lang="en-US" sz="1600" dirty="0">
              <a:solidFill>
                <a:prstClr val="black"/>
              </a:solidFill>
              <a:latin typeface="Cambria" pitchFamily="18" charset="0"/>
            </a:endParaRPr>
          </a:p>
          <a:p>
            <a:pPr lvl="1"/>
            <a:endParaRPr lang="en-US" sz="1600" dirty="0" smtClean="0">
              <a:solidFill>
                <a:prstClr val="black"/>
              </a:solidFill>
              <a:latin typeface="Cambria" pitchFamily="18" charset="0"/>
            </a:endParaRPr>
          </a:p>
          <a:p>
            <a:pPr lvl="1"/>
            <a:r>
              <a:rPr lang="en-US" sz="1600" dirty="0" smtClean="0">
                <a:solidFill>
                  <a:prstClr val="black"/>
                </a:solidFill>
                <a:latin typeface="Cambria" pitchFamily="18" charset="0"/>
              </a:rPr>
              <a:t> </a:t>
            </a:r>
            <a:r>
              <a:rPr lang="en-US" sz="2400" dirty="0" smtClean="0">
                <a:solidFill>
                  <a:prstClr val="black"/>
                </a:solidFill>
                <a:latin typeface="Cambria" pitchFamily="18" charset="0"/>
              </a:rPr>
              <a:t>BACK END using:</a:t>
            </a:r>
          </a:p>
          <a:p>
            <a:pPr lvl="1"/>
            <a:r>
              <a:rPr lang="en-US" sz="1600" dirty="0" smtClean="0">
                <a:solidFill>
                  <a:prstClr val="black"/>
                </a:solidFill>
                <a:latin typeface="Cambria" pitchFamily="18" charset="0"/>
              </a:rPr>
              <a:t> a) Oracle 10g</a:t>
            </a:r>
          </a:p>
          <a:p>
            <a:pPr lvl="1"/>
            <a:endParaRPr lang="en-US" sz="1400" dirty="0">
              <a:solidFill>
                <a:prstClr val="black"/>
              </a:solidFill>
              <a:latin typeface="Cambria" pitchFamily="18" charset="0"/>
            </a:endParaRPr>
          </a:p>
          <a:p>
            <a:pPr lvl="1"/>
            <a:r>
              <a:rPr lang="en-US" sz="2400" dirty="0" smtClean="0">
                <a:solidFill>
                  <a:prstClr val="black"/>
                </a:solidFill>
                <a:latin typeface="Cambria" pitchFamily="18" charset="0"/>
              </a:rPr>
              <a:t>DEPLOYMENT/APPLICATION SERVER:</a:t>
            </a:r>
            <a:endParaRPr lang="en-US" sz="2400" dirty="0">
              <a:solidFill>
                <a:prstClr val="black"/>
              </a:solidFill>
              <a:latin typeface="Cambria" pitchFamily="18" charset="0"/>
            </a:endParaRPr>
          </a:p>
          <a:p>
            <a:pPr lvl="1"/>
            <a:r>
              <a:rPr lang="en-US" sz="1600" dirty="0">
                <a:solidFill>
                  <a:prstClr val="black"/>
                </a:solidFill>
                <a:latin typeface="Cambria" pitchFamily="18" charset="0"/>
              </a:rPr>
              <a:t> a) Oracle </a:t>
            </a:r>
            <a:r>
              <a:rPr lang="en-US" sz="1600" dirty="0" smtClean="0">
                <a:solidFill>
                  <a:prstClr val="black"/>
                </a:solidFill>
                <a:latin typeface="Cambria" pitchFamily="18" charset="0"/>
              </a:rPr>
              <a:t>Web-Logic </a:t>
            </a:r>
            <a:r>
              <a:rPr lang="en-US" sz="1600" dirty="0">
                <a:solidFill>
                  <a:prstClr val="black"/>
                </a:solidFill>
                <a:latin typeface="Cambria" pitchFamily="18" charset="0"/>
              </a:rPr>
              <a:t>Application Server Enterprise Edition </a:t>
            </a:r>
            <a:r>
              <a:rPr lang="en-US" sz="1600" dirty="0" smtClean="0">
                <a:solidFill>
                  <a:prstClr val="black"/>
                </a:solidFill>
                <a:latin typeface="Cambria" pitchFamily="18" charset="0"/>
              </a:rPr>
              <a:t>10.x</a:t>
            </a:r>
          </a:p>
          <a:p>
            <a:pPr lvl="1"/>
            <a:endParaRPr lang="en-US" sz="1600" dirty="0">
              <a:solidFill>
                <a:prstClr val="black"/>
              </a:solidFill>
              <a:latin typeface="Cambria" pitchFamily="18" charset="0"/>
            </a:endParaRPr>
          </a:p>
          <a:p>
            <a:pPr lvl="1"/>
            <a:r>
              <a:rPr lang="en-US" sz="2400" dirty="0" smtClean="0">
                <a:solidFill>
                  <a:prstClr val="black"/>
                </a:solidFill>
                <a:latin typeface="Cambria" pitchFamily="18" charset="0"/>
              </a:rPr>
              <a:t>QA(quality assurance) SERVER:</a:t>
            </a:r>
            <a:endParaRPr lang="en-US" sz="2400" dirty="0">
              <a:solidFill>
                <a:prstClr val="black"/>
              </a:solidFill>
              <a:latin typeface="Cambria" pitchFamily="18" charset="0"/>
            </a:endParaRPr>
          </a:p>
          <a:p>
            <a:pPr lvl="1"/>
            <a:r>
              <a:rPr lang="en-US" sz="1600" dirty="0" smtClean="0">
                <a:solidFill>
                  <a:prstClr val="black"/>
                </a:solidFill>
                <a:latin typeface="Cambria" pitchFamily="18" charset="0"/>
              </a:rPr>
              <a:t> a) </a:t>
            </a:r>
            <a:r>
              <a:rPr lang="en-US" sz="1600" dirty="0" err="1" smtClean="0">
                <a:solidFill>
                  <a:prstClr val="black"/>
                </a:solidFill>
                <a:latin typeface="Cambria" pitchFamily="18" charset="0"/>
              </a:rPr>
              <a:t>JBoss</a:t>
            </a:r>
            <a:r>
              <a:rPr lang="en-US" sz="1600" dirty="0" smtClean="0">
                <a:solidFill>
                  <a:prstClr val="black"/>
                </a:solidFill>
                <a:latin typeface="Cambria" pitchFamily="18" charset="0"/>
              </a:rPr>
              <a:t> Application Server 6.0</a:t>
            </a:r>
            <a:endParaRPr lang="en-US" sz="1600" dirty="0">
              <a:solidFill>
                <a:prstClr val="black"/>
              </a:solidFill>
              <a:latin typeface="Cambria" pitchFamily="18" charset="0"/>
            </a:endParaRPr>
          </a:p>
          <a:p>
            <a:pPr lvl="1"/>
            <a:endParaRPr lang="en-US" sz="1400" dirty="0" smtClean="0">
              <a:solidFill>
                <a:prstClr val="black"/>
              </a:solidFill>
              <a:latin typeface="Cambria" pitchFamily="18" charset="0"/>
            </a:endParaRPr>
          </a:p>
          <a:p>
            <a:pPr lvl="1"/>
            <a:r>
              <a:rPr lang="en-US" sz="2400" dirty="0" smtClean="0">
                <a:solidFill>
                  <a:prstClr val="black"/>
                </a:solidFill>
                <a:latin typeface="Cambria" pitchFamily="18" charset="0"/>
              </a:rPr>
              <a:t>Development Platforms:</a:t>
            </a:r>
            <a:endParaRPr lang="en-US" sz="2400" dirty="0">
              <a:solidFill>
                <a:prstClr val="black"/>
              </a:solidFill>
              <a:latin typeface="Cambria" pitchFamily="18" charset="0"/>
            </a:endParaRPr>
          </a:p>
          <a:p>
            <a:pPr lvl="1"/>
            <a:r>
              <a:rPr lang="en-US" sz="1600" dirty="0">
                <a:solidFill>
                  <a:prstClr val="black"/>
                </a:solidFill>
                <a:latin typeface="Cambria" pitchFamily="18" charset="0"/>
              </a:rPr>
              <a:t> a) My Eclipse Enterprise Workbench </a:t>
            </a:r>
            <a:r>
              <a:rPr lang="en-US" sz="1600" dirty="0" smtClean="0">
                <a:solidFill>
                  <a:prstClr val="black"/>
                </a:solidFill>
                <a:latin typeface="Cambria" pitchFamily="18" charset="0"/>
              </a:rPr>
              <a:t>8.x </a:t>
            </a:r>
            <a:endParaRPr lang="en-US" sz="1600" dirty="0">
              <a:solidFill>
                <a:prstClr val="black"/>
              </a:solidFill>
              <a:latin typeface="Cambria" pitchFamily="18" charset="0"/>
            </a:endParaRPr>
          </a:p>
          <a:p>
            <a:pPr lvl="1"/>
            <a:endParaRPr lang="en-US" sz="1600" dirty="0">
              <a:solidFill>
                <a:prstClr val="black"/>
              </a:solidFill>
              <a:latin typeface="Cambria" pitchFamily="18" charset="0"/>
            </a:endParaRPr>
          </a:p>
          <a:p>
            <a:pPr lvl="1"/>
            <a:r>
              <a:rPr lang="en-US" sz="2400" dirty="0" smtClean="0">
                <a:solidFill>
                  <a:prstClr val="black"/>
                </a:solidFill>
                <a:latin typeface="Cambria" pitchFamily="18" charset="0"/>
              </a:rPr>
              <a:t>Designing Platform:</a:t>
            </a:r>
          </a:p>
          <a:p>
            <a:pPr lvl="1"/>
            <a:r>
              <a:rPr lang="en-US" sz="1600" dirty="0" smtClean="0">
                <a:solidFill>
                  <a:prstClr val="black"/>
                </a:solidFill>
                <a:latin typeface="Cambria" pitchFamily="18" charset="0"/>
              </a:rPr>
              <a:t>a) Adobe Dreamweaver CS5.5</a:t>
            </a:r>
            <a:endParaRPr lang="en-US" sz="1600" dirty="0">
              <a:solidFill>
                <a:prstClr val="black"/>
              </a:solidFill>
              <a:latin typeface="Cambria" pitchFamily="18" charset="0"/>
            </a:endParaRPr>
          </a:p>
        </p:txBody>
      </p:sp>
      <p:pic>
        <p:nvPicPr>
          <p:cNvPr id="8194" name="Picture 2" descr="G:\__Project Workbenchs\Testing Project\Files\b\presentation\images\career_banner (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5714999"/>
            <a:ext cx="5410200" cy="115254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A937E68-F1CF-4E40-99A3-3DA8230FBFC6}" type="slidenum">
              <a:rPr lang="en-US" smtClean="0">
                <a:solidFill>
                  <a:prstClr val="black">
                    <a:tint val="75000"/>
                  </a:prstClr>
                </a:solidFill>
              </a:rPr>
              <a:pPr/>
              <a:t>6</a:t>
            </a:fld>
            <a:endParaRPr lang="en-US" dirty="0">
              <a:solidFill>
                <a:prstClr val="black">
                  <a:tint val="75000"/>
                </a:prstClr>
              </a:solidFill>
            </a:endParaRPr>
          </a:p>
        </p:txBody>
      </p:sp>
    </p:spTree>
    <p:extLst>
      <p:ext uri="{BB962C8B-B14F-4D97-AF65-F5344CB8AC3E}">
        <p14:creationId xmlns:p14="http://schemas.microsoft.com/office/powerpoint/2010/main" val="12504818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2286000" y="2438400"/>
            <a:ext cx="4572000" cy="1477328"/>
          </a:xfrm>
          <a:prstGeom prst="rect">
            <a:avLst/>
          </a:prstGeom>
        </p:spPr>
        <p:txBody>
          <a:bodyPr>
            <a:spAutoFit/>
          </a:bodyPr>
          <a:lstStyle/>
          <a:p>
            <a:pPr algn="ctr">
              <a:spcBef>
                <a:spcPct val="50000"/>
              </a:spcBef>
            </a:pPr>
            <a:r>
              <a:rPr lang="en-US" sz="3600" b="1" dirty="0" smtClean="0">
                <a:solidFill>
                  <a:schemeClr val="bg1"/>
                </a:solidFill>
                <a:latin typeface="High Tower Text" pitchFamily="18" charset="0"/>
              </a:rPr>
              <a:t>Part IX</a:t>
            </a:r>
          </a:p>
          <a:p>
            <a:pPr algn="ctr">
              <a:spcBef>
                <a:spcPct val="50000"/>
              </a:spcBef>
            </a:pPr>
            <a:r>
              <a:rPr lang="en-US" sz="3600" dirty="0" smtClean="0">
                <a:solidFill>
                  <a:schemeClr val="bg1"/>
                </a:solidFill>
                <a:latin typeface="High Tower Text" pitchFamily="18" charset="0"/>
              </a:rPr>
              <a:t>Screen shots</a:t>
            </a:r>
            <a:endParaRPr lang="en-US" sz="3600" dirty="0">
              <a:solidFill>
                <a:schemeClr val="bg1"/>
              </a:solidFill>
              <a:latin typeface="High Tower Text" pitchFamily="18" charset="0"/>
            </a:endParaRPr>
          </a:p>
        </p:txBody>
      </p:sp>
      <p:sp>
        <p:nvSpPr>
          <p:cNvPr id="3" name="Slide Number Placeholder 2"/>
          <p:cNvSpPr>
            <a:spLocks noGrp="1"/>
          </p:cNvSpPr>
          <p:nvPr>
            <p:ph type="sldNum" sz="quarter" idx="12"/>
          </p:nvPr>
        </p:nvSpPr>
        <p:spPr/>
        <p:txBody>
          <a:bodyPr/>
          <a:lstStyle/>
          <a:p>
            <a:fld id="{BA937E68-F1CF-4E40-99A3-3DA8230FBFC6}" type="slidenum">
              <a:rPr lang="en-US" smtClean="0">
                <a:solidFill>
                  <a:prstClr val="black">
                    <a:tint val="75000"/>
                  </a:prstClr>
                </a:solidFill>
              </a:rPr>
              <a:pPr/>
              <a:t>60</a:t>
            </a:fld>
            <a:endParaRPr lang="en-US" dirty="0">
              <a:solidFill>
                <a:prstClr val="black">
                  <a:tint val="75000"/>
                </a:prstClr>
              </a:solidFill>
            </a:endParaRPr>
          </a:p>
        </p:txBody>
      </p:sp>
    </p:spTree>
    <p:extLst>
      <p:ext uri="{BB962C8B-B14F-4D97-AF65-F5344CB8AC3E}">
        <p14:creationId xmlns:p14="http://schemas.microsoft.com/office/powerpoint/2010/main" val="313412805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282977"/>
            <a:ext cx="9915992" cy="55750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676400" y="228600"/>
            <a:ext cx="5867400" cy="461665"/>
          </a:xfrm>
          <a:prstGeom prst="rect">
            <a:avLst/>
          </a:prstGeom>
          <a:noFill/>
        </p:spPr>
        <p:txBody>
          <a:bodyPr wrap="square" rtlCol="0">
            <a:spAutoFit/>
          </a:bodyPr>
          <a:lstStyle/>
          <a:p>
            <a:pPr algn="ctr"/>
            <a:r>
              <a:rPr lang="en-US" sz="2400" b="1" dirty="0" smtClean="0">
                <a:latin typeface="Cambria" pitchFamily="18" charset="0"/>
              </a:rPr>
              <a:t>Main Home page</a:t>
            </a:r>
            <a:endParaRPr lang="en-US" sz="2400" b="1" dirty="0">
              <a:latin typeface="Cambria" pitchFamily="18" charset="0"/>
            </a:endParaRPr>
          </a:p>
        </p:txBody>
      </p:sp>
      <p:sp>
        <p:nvSpPr>
          <p:cNvPr id="4" name="Slide Number Placeholder 3"/>
          <p:cNvSpPr>
            <a:spLocks noGrp="1"/>
          </p:cNvSpPr>
          <p:nvPr>
            <p:ph type="sldNum" sz="quarter" idx="12"/>
          </p:nvPr>
        </p:nvSpPr>
        <p:spPr/>
        <p:txBody>
          <a:bodyPr/>
          <a:lstStyle/>
          <a:p>
            <a:fld id="{BA937E68-F1CF-4E40-99A3-3DA8230FBFC6}" type="slidenum">
              <a:rPr lang="en-US" smtClean="0">
                <a:solidFill>
                  <a:prstClr val="black">
                    <a:tint val="75000"/>
                  </a:prstClr>
                </a:solidFill>
              </a:rPr>
              <a:pPr/>
              <a:t>61</a:t>
            </a:fld>
            <a:endParaRPr lang="en-US" dirty="0">
              <a:solidFill>
                <a:prstClr val="black">
                  <a:tint val="75000"/>
                </a:prstClr>
              </a:solidFill>
            </a:endParaRPr>
          </a:p>
        </p:txBody>
      </p:sp>
    </p:spTree>
    <p:extLst>
      <p:ext uri="{BB962C8B-B14F-4D97-AF65-F5344CB8AC3E}">
        <p14:creationId xmlns:p14="http://schemas.microsoft.com/office/powerpoint/2010/main" val="198751588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222" y="1263078"/>
            <a:ext cx="9886950" cy="5558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990600" y="228600"/>
            <a:ext cx="6934200" cy="461665"/>
          </a:xfrm>
          <a:prstGeom prst="rect">
            <a:avLst/>
          </a:prstGeom>
          <a:noFill/>
        </p:spPr>
        <p:txBody>
          <a:bodyPr wrap="square" rtlCol="0">
            <a:spAutoFit/>
          </a:bodyPr>
          <a:lstStyle/>
          <a:p>
            <a:pPr algn="ctr"/>
            <a:r>
              <a:rPr lang="en-US" sz="2400" b="1" dirty="0" smtClean="0">
                <a:latin typeface="Cambria" pitchFamily="18" charset="0"/>
              </a:rPr>
              <a:t>Login Page</a:t>
            </a:r>
            <a:endParaRPr lang="en-US" sz="2400" b="1" dirty="0">
              <a:latin typeface="Cambria" pitchFamily="18" charset="0"/>
            </a:endParaRPr>
          </a:p>
        </p:txBody>
      </p:sp>
      <p:sp>
        <p:nvSpPr>
          <p:cNvPr id="3" name="Slide Number Placeholder 2"/>
          <p:cNvSpPr>
            <a:spLocks noGrp="1"/>
          </p:cNvSpPr>
          <p:nvPr>
            <p:ph type="sldNum" sz="quarter" idx="12"/>
          </p:nvPr>
        </p:nvSpPr>
        <p:spPr/>
        <p:txBody>
          <a:bodyPr/>
          <a:lstStyle/>
          <a:p>
            <a:fld id="{BA937E68-F1CF-4E40-99A3-3DA8230FBFC6}" type="slidenum">
              <a:rPr lang="en-US" smtClean="0">
                <a:solidFill>
                  <a:prstClr val="black">
                    <a:tint val="75000"/>
                  </a:prstClr>
                </a:solidFill>
              </a:rPr>
              <a:pPr/>
              <a:t>62</a:t>
            </a:fld>
            <a:endParaRPr lang="en-US" dirty="0">
              <a:solidFill>
                <a:prstClr val="black">
                  <a:tint val="75000"/>
                </a:prstClr>
              </a:solidFill>
            </a:endParaRPr>
          </a:p>
        </p:txBody>
      </p:sp>
    </p:spTree>
    <p:extLst>
      <p:ext uri="{BB962C8B-B14F-4D97-AF65-F5344CB8AC3E}">
        <p14:creationId xmlns:p14="http://schemas.microsoft.com/office/powerpoint/2010/main" val="182323502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toshiba\Pictures\major\snap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33" y="1717010"/>
            <a:ext cx="9144000" cy="514099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600200" y="304800"/>
            <a:ext cx="6553200" cy="461665"/>
          </a:xfrm>
          <a:prstGeom prst="rect">
            <a:avLst/>
          </a:prstGeom>
          <a:noFill/>
        </p:spPr>
        <p:txBody>
          <a:bodyPr wrap="square" rtlCol="0">
            <a:spAutoFit/>
          </a:bodyPr>
          <a:lstStyle/>
          <a:p>
            <a:pPr algn="ctr"/>
            <a:r>
              <a:rPr lang="en-US" sz="2400" b="1" dirty="0" smtClean="0">
                <a:latin typeface="Cambria" pitchFamily="18" charset="0"/>
              </a:rPr>
              <a:t>Candidate Registration Page</a:t>
            </a:r>
            <a:endParaRPr lang="en-US" sz="2400" b="1" dirty="0">
              <a:latin typeface="Cambria" pitchFamily="18" charset="0"/>
            </a:endParaRPr>
          </a:p>
        </p:txBody>
      </p:sp>
      <p:sp>
        <p:nvSpPr>
          <p:cNvPr id="3" name="Slide Number Placeholder 2"/>
          <p:cNvSpPr>
            <a:spLocks noGrp="1"/>
          </p:cNvSpPr>
          <p:nvPr>
            <p:ph type="sldNum" sz="quarter" idx="12"/>
          </p:nvPr>
        </p:nvSpPr>
        <p:spPr/>
        <p:txBody>
          <a:bodyPr/>
          <a:lstStyle/>
          <a:p>
            <a:fld id="{BA937E68-F1CF-4E40-99A3-3DA8230FBFC6}" type="slidenum">
              <a:rPr lang="en-US" smtClean="0">
                <a:solidFill>
                  <a:prstClr val="black">
                    <a:tint val="75000"/>
                  </a:prstClr>
                </a:solidFill>
              </a:rPr>
              <a:pPr/>
              <a:t>63</a:t>
            </a:fld>
            <a:endParaRPr lang="en-US" dirty="0">
              <a:solidFill>
                <a:prstClr val="black">
                  <a:tint val="75000"/>
                </a:prstClr>
              </a:solidFill>
            </a:endParaRPr>
          </a:p>
        </p:txBody>
      </p:sp>
    </p:spTree>
    <p:extLst>
      <p:ext uri="{BB962C8B-B14F-4D97-AF65-F5344CB8AC3E}">
        <p14:creationId xmlns:p14="http://schemas.microsoft.com/office/powerpoint/2010/main" val="19990731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2452" y="870889"/>
            <a:ext cx="10648950" cy="5987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295400" y="76200"/>
            <a:ext cx="6477000" cy="461665"/>
          </a:xfrm>
          <a:prstGeom prst="rect">
            <a:avLst/>
          </a:prstGeom>
          <a:noFill/>
        </p:spPr>
        <p:txBody>
          <a:bodyPr wrap="square" rtlCol="0">
            <a:spAutoFit/>
          </a:bodyPr>
          <a:lstStyle/>
          <a:p>
            <a:pPr algn="ctr"/>
            <a:r>
              <a:rPr lang="en-US" sz="2400" b="1" dirty="0" smtClean="0">
                <a:latin typeface="Cambria" pitchFamily="18" charset="0"/>
              </a:rPr>
              <a:t>Company Registration Page</a:t>
            </a:r>
            <a:endParaRPr lang="en-US" sz="2400" b="1" dirty="0">
              <a:latin typeface="Cambria" pitchFamily="18" charset="0"/>
            </a:endParaRPr>
          </a:p>
        </p:txBody>
      </p:sp>
      <p:sp>
        <p:nvSpPr>
          <p:cNvPr id="3" name="Slide Number Placeholder 2"/>
          <p:cNvSpPr>
            <a:spLocks noGrp="1"/>
          </p:cNvSpPr>
          <p:nvPr>
            <p:ph type="sldNum" sz="quarter" idx="12"/>
          </p:nvPr>
        </p:nvSpPr>
        <p:spPr/>
        <p:txBody>
          <a:bodyPr/>
          <a:lstStyle/>
          <a:p>
            <a:fld id="{BA937E68-F1CF-4E40-99A3-3DA8230FBFC6}" type="slidenum">
              <a:rPr lang="en-US" smtClean="0">
                <a:solidFill>
                  <a:prstClr val="black">
                    <a:tint val="75000"/>
                  </a:prstClr>
                </a:solidFill>
              </a:rPr>
              <a:pPr/>
              <a:t>64</a:t>
            </a:fld>
            <a:endParaRPr lang="en-US" dirty="0">
              <a:solidFill>
                <a:prstClr val="black">
                  <a:tint val="75000"/>
                </a:prstClr>
              </a:solidFill>
            </a:endParaRPr>
          </a:p>
        </p:txBody>
      </p:sp>
    </p:spTree>
    <p:extLst>
      <p:ext uri="{BB962C8B-B14F-4D97-AF65-F5344CB8AC3E}">
        <p14:creationId xmlns:p14="http://schemas.microsoft.com/office/powerpoint/2010/main" val="81722656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734" y="1219200"/>
            <a:ext cx="10024986" cy="5636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447800" y="76200"/>
            <a:ext cx="6019800" cy="461665"/>
          </a:xfrm>
          <a:prstGeom prst="rect">
            <a:avLst/>
          </a:prstGeom>
          <a:noFill/>
        </p:spPr>
        <p:txBody>
          <a:bodyPr wrap="square" rtlCol="0">
            <a:spAutoFit/>
          </a:bodyPr>
          <a:lstStyle/>
          <a:p>
            <a:pPr algn="ctr"/>
            <a:r>
              <a:rPr lang="en-US" sz="2400" b="1" dirty="0" smtClean="0">
                <a:latin typeface="Cambria" pitchFamily="18" charset="0"/>
              </a:rPr>
              <a:t>Discussion Forum Page</a:t>
            </a:r>
            <a:endParaRPr lang="en-US" sz="2400" b="1" dirty="0">
              <a:latin typeface="Cambria" pitchFamily="18" charset="0"/>
            </a:endParaRPr>
          </a:p>
        </p:txBody>
      </p:sp>
      <p:sp>
        <p:nvSpPr>
          <p:cNvPr id="3" name="Slide Number Placeholder 2"/>
          <p:cNvSpPr>
            <a:spLocks noGrp="1"/>
          </p:cNvSpPr>
          <p:nvPr>
            <p:ph type="sldNum" sz="quarter" idx="12"/>
          </p:nvPr>
        </p:nvSpPr>
        <p:spPr/>
        <p:txBody>
          <a:bodyPr/>
          <a:lstStyle/>
          <a:p>
            <a:fld id="{BA937E68-F1CF-4E40-99A3-3DA8230FBFC6}" type="slidenum">
              <a:rPr lang="en-US" smtClean="0">
                <a:solidFill>
                  <a:prstClr val="black">
                    <a:tint val="75000"/>
                  </a:prstClr>
                </a:solidFill>
              </a:rPr>
              <a:pPr/>
              <a:t>65</a:t>
            </a:fld>
            <a:endParaRPr lang="en-US" dirty="0">
              <a:solidFill>
                <a:prstClr val="black">
                  <a:tint val="75000"/>
                </a:prstClr>
              </a:solidFill>
            </a:endParaRPr>
          </a:p>
        </p:txBody>
      </p:sp>
    </p:spTree>
    <p:extLst>
      <p:ext uri="{BB962C8B-B14F-4D97-AF65-F5344CB8AC3E}">
        <p14:creationId xmlns:p14="http://schemas.microsoft.com/office/powerpoint/2010/main" val="77959198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2438400" y="2013150"/>
            <a:ext cx="4572000" cy="2554545"/>
          </a:xfrm>
          <a:prstGeom prst="rect">
            <a:avLst/>
          </a:prstGeom>
        </p:spPr>
        <p:txBody>
          <a:bodyPr>
            <a:spAutoFit/>
          </a:bodyPr>
          <a:lstStyle/>
          <a:p>
            <a:pPr algn="ctr">
              <a:spcBef>
                <a:spcPct val="50000"/>
              </a:spcBef>
            </a:pPr>
            <a:r>
              <a:rPr lang="en-US" sz="3200" b="1" dirty="0">
                <a:solidFill>
                  <a:schemeClr val="bg1"/>
                </a:solidFill>
                <a:latin typeface="High Tower Text" pitchFamily="18" charset="0"/>
              </a:rPr>
              <a:t>Part </a:t>
            </a:r>
            <a:r>
              <a:rPr lang="en-US" sz="3200" b="1" dirty="0" smtClean="0">
                <a:solidFill>
                  <a:schemeClr val="bg1"/>
                </a:solidFill>
                <a:latin typeface="High Tower Text" pitchFamily="18" charset="0"/>
              </a:rPr>
              <a:t>X</a:t>
            </a:r>
            <a:endParaRPr lang="en-US" sz="3200" b="1" dirty="0">
              <a:solidFill>
                <a:schemeClr val="bg1"/>
              </a:solidFill>
              <a:latin typeface="High Tower Text" pitchFamily="18" charset="0"/>
            </a:endParaRPr>
          </a:p>
          <a:p>
            <a:pPr algn="ctr">
              <a:spcBef>
                <a:spcPct val="50000"/>
              </a:spcBef>
            </a:pPr>
            <a:r>
              <a:rPr lang="en-US" sz="3200" dirty="0" smtClean="0">
                <a:solidFill>
                  <a:schemeClr val="bg1"/>
                </a:solidFill>
                <a:latin typeface="High Tower Text" pitchFamily="18" charset="0"/>
              </a:rPr>
              <a:t>Application enhancement features</a:t>
            </a:r>
          </a:p>
          <a:p>
            <a:pPr algn="ctr">
              <a:spcBef>
                <a:spcPct val="50000"/>
              </a:spcBef>
            </a:pPr>
            <a:r>
              <a:rPr lang="en-US" sz="3200" dirty="0" smtClean="0">
                <a:solidFill>
                  <a:schemeClr val="bg1"/>
                </a:solidFill>
                <a:latin typeface="High Tower Text" pitchFamily="18" charset="0"/>
              </a:rPr>
              <a:t>=&gt; Under development</a:t>
            </a:r>
            <a:endParaRPr lang="en-US" sz="3200" dirty="0">
              <a:solidFill>
                <a:schemeClr val="bg1"/>
              </a:solidFill>
              <a:latin typeface="High Tower Text" pitchFamily="18" charset="0"/>
            </a:endParaRPr>
          </a:p>
        </p:txBody>
      </p:sp>
      <p:sp>
        <p:nvSpPr>
          <p:cNvPr id="3" name="Slide Number Placeholder 2"/>
          <p:cNvSpPr>
            <a:spLocks noGrp="1"/>
          </p:cNvSpPr>
          <p:nvPr>
            <p:ph type="sldNum" sz="quarter" idx="12"/>
          </p:nvPr>
        </p:nvSpPr>
        <p:spPr/>
        <p:txBody>
          <a:bodyPr/>
          <a:lstStyle/>
          <a:p>
            <a:fld id="{BA937E68-F1CF-4E40-99A3-3DA8230FBFC6}" type="slidenum">
              <a:rPr lang="en-US" smtClean="0">
                <a:solidFill>
                  <a:prstClr val="black">
                    <a:tint val="75000"/>
                  </a:prstClr>
                </a:solidFill>
              </a:rPr>
              <a:pPr/>
              <a:t>66</a:t>
            </a:fld>
            <a:endParaRPr lang="en-US" dirty="0">
              <a:solidFill>
                <a:prstClr val="black">
                  <a:tint val="75000"/>
                </a:prstClr>
              </a:solidFill>
            </a:endParaRPr>
          </a:p>
        </p:txBody>
      </p:sp>
    </p:spTree>
    <p:extLst>
      <p:ext uri="{BB962C8B-B14F-4D97-AF65-F5344CB8AC3E}">
        <p14:creationId xmlns:p14="http://schemas.microsoft.com/office/powerpoint/2010/main" val="365625064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489" y="2498"/>
            <a:ext cx="8915400" cy="6801862"/>
          </a:xfrm>
          <a:prstGeom prst="rect">
            <a:avLst/>
          </a:prstGeom>
        </p:spPr>
        <p:txBody>
          <a:bodyPr wrap="square">
            <a:spAutoFit/>
          </a:bodyPr>
          <a:lstStyle/>
          <a:p>
            <a:r>
              <a:rPr lang="en-US" sz="2000" b="1" u="sng" dirty="0" smtClean="0">
                <a:latin typeface="Cambria" pitchFamily="18" charset="0"/>
              </a:rPr>
              <a:t>LIST </a:t>
            </a:r>
            <a:r>
              <a:rPr lang="en-US" sz="2000" b="1" u="sng" dirty="0">
                <a:latin typeface="Cambria" pitchFamily="18" charset="0"/>
              </a:rPr>
              <a:t>OF NEW REQUIREMENTS IN THE MAJOR </a:t>
            </a:r>
            <a:r>
              <a:rPr lang="en-US" sz="2000" b="1" u="sng" dirty="0" smtClean="0">
                <a:latin typeface="Cambria" pitchFamily="18" charset="0"/>
              </a:rPr>
              <a:t>PROJECT</a:t>
            </a:r>
          </a:p>
          <a:p>
            <a:endParaRPr lang="en-US" sz="2000" b="1" u="sng" dirty="0">
              <a:latin typeface="Cambria" pitchFamily="18" charset="0"/>
            </a:endParaRPr>
          </a:p>
          <a:p>
            <a:r>
              <a:rPr lang="en-US" dirty="0" smtClean="0">
                <a:latin typeface="Cambria" pitchFamily="18" charset="0"/>
              </a:rPr>
              <a:t>(</a:t>
            </a:r>
            <a:r>
              <a:rPr lang="en-US" dirty="0">
                <a:latin typeface="Cambria" pitchFamily="18" charset="0"/>
              </a:rPr>
              <a:t>1) Add a Download/goodies section .. comes in MAIN-HOME of </a:t>
            </a:r>
            <a:r>
              <a:rPr lang="en-US" dirty="0" smtClean="0">
                <a:latin typeface="Cambria" pitchFamily="18" charset="0"/>
              </a:rPr>
              <a:t>app</a:t>
            </a:r>
            <a:endParaRPr lang="en-US" dirty="0">
              <a:latin typeface="Cambria" pitchFamily="18" charset="0"/>
            </a:endParaRPr>
          </a:p>
          <a:p>
            <a:r>
              <a:rPr lang="en-US" dirty="0">
                <a:latin typeface="Cambria" pitchFamily="18" charset="0"/>
              </a:rPr>
              <a:t>Must have the </a:t>
            </a:r>
            <a:r>
              <a:rPr lang="en-US" dirty="0" smtClean="0">
                <a:latin typeface="Cambria" pitchFamily="18" charset="0"/>
              </a:rPr>
              <a:t>&gt;&gt;</a:t>
            </a:r>
            <a:r>
              <a:rPr lang="en-US" dirty="0">
                <a:latin typeface="Cambria" pitchFamily="18" charset="0"/>
              </a:rPr>
              <a:t>	interview related manuals , 	Important Links</a:t>
            </a:r>
            <a:r>
              <a:rPr lang="en-US" dirty="0" smtClean="0">
                <a:latin typeface="Cambria" pitchFamily="18" charset="0"/>
              </a:rPr>
              <a:t>,</a:t>
            </a:r>
            <a:r>
              <a:rPr lang="en-US" dirty="0">
                <a:latin typeface="Cambria" pitchFamily="18" charset="0"/>
              </a:rPr>
              <a:t>	Video section,</a:t>
            </a:r>
          </a:p>
          <a:p>
            <a:r>
              <a:rPr lang="en-US" dirty="0">
                <a:latin typeface="Cambria" pitchFamily="18" charset="0"/>
              </a:rPr>
              <a:t>	</a:t>
            </a:r>
          </a:p>
          <a:p>
            <a:r>
              <a:rPr lang="en-US" dirty="0">
                <a:latin typeface="Cambria" pitchFamily="18" charset="0"/>
              </a:rPr>
              <a:t>(2) Login into a special goodies section through FACEBOOK/TWITTER/LINKEDLN .. </a:t>
            </a:r>
          </a:p>
          <a:p>
            <a:endParaRPr lang="en-US" dirty="0">
              <a:latin typeface="Cambria" pitchFamily="18" charset="0"/>
            </a:endParaRPr>
          </a:p>
          <a:p>
            <a:r>
              <a:rPr lang="en-US" dirty="0">
                <a:latin typeface="Cambria" pitchFamily="18" charset="0"/>
              </a:rPr>
              <a:t>(3) QUERY SECTION.. sends mail to the admin </a:t>
            </a:r>
            <a:r>
              <a:rPr lang="en-US" dirty="0" err="1">
                <a:latin typeface="Cambria" pitchFamily="18" charset="0"/>
              </a:rPr>
              <a:t>gmail</a:t>
            </a:r>
            <a:r>
              <a:rPr lang="en-US" dirty="0">
                <a:latin typeface="Cambria" pitchFamily="18" charset="0"/>
              </a:rPr>
              <a:t> .. (JAVA MAIL API) and the admin will revert back to the query making person's e-mail address.. (true e-mail</a:t>
            </a:r>
            <a:r>
              <a:rPr lang="en-US" dirty="0" smtClean="0">
                <a:latin typeface="Cambria" pitchFamily="18" charset="0"/>
              </a:rPr>
              <a:t>)</a:t>
            </a:r>
            <a:endParaRPr lang="en-US" dirty="0">
              <a:latin typeface="Cambria" pitchFamily="18" charset="0"/>
            </a:endParaRPr>
          </a:p>
          <a:p>
            <a:r>
              <a:rPr lang="en-US" dirty="0">
                <a:latin typeface="Cambria" pitchFamily="18" charset="0"/>
              </a:rPr>
              <a:t>Now we can revert back to the user by his specified mail ID</a:t>
            </a:r>
          </a:p>
          <a:p>
            <a:endParaRPr lang="en-US" dirty="0">
              <a:latin typeface="Cambria" pitchFamily="18" charset="0"/>
            </a:endParaRPr>
          </a:p>
          <a:p>
            <a:r>
              <a:rPr lang="en-US" dirty="0">
                <a:latin typeface="Cambria" pitchFamily="18" charset="0"/>
              </a:rPr>
              <a:t>(4) MAKE a page in FACEBOOK </a:t>
            </a:r>
            <a:r>
              <a:rPr lang="en-US" dirty="0" err="1">
                <a:latin typeface="Cambria" pitchFamily="18" charset="0"/>
              </a:rPr>
              <a:t>reffering</a:t>
            </a:r>
            <a:r>
              <a:rPr lang="en-US" dirty="0">
                <a:latin typeface="Cambria" pitchFamily="18" charset="0"/>
              </a:rPr>
              <a:t> to IT SPARK CORPORATION ..</a:t>
            </a:r>
          </a:p>
          <a:p>
            <a:r>
              <a:rPr lang="en-US" dirty="0">
                <a:latin typeface="Cambria" pitchFamily="18" charset="0"/>
              </a:rPr>
              <a:t>having the details of all people involved in the </a:t>
            </a:r>
            <a:r>
              <a:rPr lang="en-US" dirty="0" smtClean="0">
                <a:latin typeface="Cambria" pitchFamily="18" charset="0"/>
              </a:rPr>
              <a:t>project….this </a:t>
            </a:r>
            <a:r>
              <a:rPr lang="en-US" dirty="0">
                <a:latin typeface="Cambria" pitchFamily="18" charset="0"/>
              </a:rPr>
              <a:t>page will be redirected through  Contact-Us page in </a:t>
            </a:r>
            <a:r>
              <a:rPr lang="en-US" dirty="0" err="1">
                <a:latin typeface="Cambria" pitchFamily="18" charset="0"/>
              </a:rPr>
              <a:t>MainHome</a:t>
            </a:r>
            <a:r>
              <a:rPr lang="en-US" dirty="0">
                <a:latin typeface="Cambria" pitchFamily="18" charset="0"/>
              </a:rPr>
              <a:t> </a:t>
            </a:r>
            <a:r>
              <a:rPr lang="en-US" dirty="0" smtClean="0">
                <a:latin typeface="Cambria" pitchFamily="18" charset="0"/>
              </a:rPr>
              <a:t>..</a:t>
            </a:r>
            <a:endParaRPr lang="en-US" dirty="0">
              <a:latin typeface="Cambria" pitchFamily="18" charset="0"/>
            </a:endParaRPr>
          </a:p>
          <a:p>
            <a:r>
              <a:rPr lang="en-US" dirty="0">
                <a:latin typeface="Cambria" pitchFamily="18" charset="0"/>
              </a:rPr>
              <a:t>(5) A blog, forum , videos, links for exam </a:t>
            </a:r>
            <a:r>
              <a:rPr lang="en-US" dirty="0" err="1">
                <a:latin typeface="Cambria" pitchFamily="18" charset="0"/>
              </a:rPr>
              <a:t>prepration</a:t>
            </a:r>
            <a:r>
              <a:rPr lang="en-US" dirty="0">
                <a:latin typeface="Cambria" pitchFamily="18" charset="0"/>
              </a:rPr>
              <a:t> ... A candidates' GOODIES/DOWNLOAD </a:t>
            </a:r>
            <a:r>
              <a:rPr lang="en-US" dirty="0" smtClean="0">
                <a:latin typeface="Cambria" pitchFamily="18" charset="0"/>
              </a:rPr>
              <a:t>section</a:t>
            </a:r>
            <a:endParaRPr lang="en-US" dirty="0">
              <a:latin typeface="Cambria" pitchFamily="18" charset="0"/>
            </a:endParaRPr>
          </a:p>
          <a:p>
            <a:r>
              <a:rPr lang="en-US" dirty="0">
                <a:latin typeface="Cambria" pitchFamily="18" charset="0"/>
              </a:rPr>
              <a:t>(6) Change normal exams &gt;&gt; to Certification level interview exams</a:t>
            </a:r>
          </a:p>
          <a:p>
            <a:endParaRPr lang="en-US" dirty="0">
              <a:latin typeface="Cambria" pitchFamily="18" charset="0"/>
            </a:endParaRPr>
          </a:p>
          <a:p>
            <a:r>
              <a:rPr lang="en-US" dirty="0">
                <a:latin typeface="Cambria" pitchFamily="18" charset="0"/>
              </a:rPr>
              <a:t>(7) Make a mock test...</a:t>
            </a:r>
          </a:p>
          <a:p>
            <a:endParaRPr lang="en-US" dirty="0">
              <a:latin typeface="Cambria" pitchFamily="18" charset="0"/>
            </a:endParaRPr>
          </a:p>
          <a:p>
            <a:r>
              <a:rPr lang="en-US" dirty="0">
                <a:latin typeface="Cambria" pitchFamily="18" charset="0"/>
              </a:rPr>
              <a:t>(8) Add a special intro page before exam showing "POWERED BY  JAVA"</a:t>
            </a:r>
          </a:p>
          <a:p>
            <a:endParaRPr lang="en-US" dirty="0">
              <a:latin typeface="Cambria" pitchFamily="18" charset="0"/>
            </a:endParaRPr>
          </a:p>
          <a:p>
            <a:r>
              <a:rPr lang="en-US" dirty="0">
                <a:latin typeface="Cambria" pitchFamily="18" charset="0"/>
              </a:rPr>
              <a:t>(9) Loose-couple the DB coding .. Make it available for migration.. Implement ORM through &gt;&gt; Hibernate </a:t>
            </a:r>
          </a:p>
        </p:txBody>
      </p:sp>
      <p:sp>
        <p:nvSpPr>
          <p:cNvPr id="3" name="Slide Number Placeholder 2"/>
          <p:cNvSpPr>
            <a:spLocks noGrp="1"/>
          </p:cNvSpPr>
          <p:nvPr>
            <p:ph type="sldNum" sz="quarter" idx="12"/>
          </p:nvPr>
        </p:nvSpPr>
        <p:spPr/>
        <p:txBody>
          <a:bodyPr/>
          <a:lstStyle/>
          <a:p>
            <a:fld id="{BA937E68-F1CF-4E40-99A3-3DA8230FBFC6}" type="slidenum">
              <a:rPr lang="en-US" smtClean="0">
                <a:solidFill>
                  <a:prstClr val="black">
                    <a:tint val="75000"/>
                  </a:prstClr>
                </a:solidFill>
              </a:rPr>
              <a:pPr/>
              <a:t>67</a:t>
            </a:fld>
            <a:endParaRPr lang="en-US" dirty="0">
              <a:solidFill>
                <a:prstClr val="black">
                  <a:tint val="75000"/>
                </a:prstClr>
              </a:solidFill>
            </a:endParaRPr>
          </a:p>
        </p:txBody>
      </p:sp>
    </p:spTree>
    <p:extLst>
      <p:ext uri="{BB962C8B-B14F-4D97-AF65-F5344CB8AC3E}">
        <p14:creationId xmlns:p14="http://schemas.microsoft.com/office/powerpoint/2010/main" val="308012563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5000" b="-45000"/>
          </a:stretch>
        </a:blipFill>
        <a:effectLst/>
      </p:bgPr>
    </p:bg>
    <p:spTree>
      <p:nvGrpSpPr>
        <p:cNvPr id="1" name=""/>
        <p:cNvGrpSpPr/>
        <p:nvPr/>
      </p:nvGrpSpPr>
      <p:grpSpPr>
        <a:xfrm>
          <a:off x="0" y="0"/>
          <a:ext cx="0" cy="0"/>
          <a:chOff x="0" y="0"/>
          <a:chExt cx="0" cy="0"/>
        </a:xfrm>
      </p:grpSpPr>
      <p:sp>
        <p:nvSpPr>
          <p:cNvPr id="2" name="Rectangle 1"/>
          <p:cNvSpPr/>
          <p:nvPr/>
        </p:nvSpPr>
        <p:spPr>
          <a:xfrm>
            <a:off x="581168" y="12510"/>
            <a:ext cx="8001000" cy="5593839"/>
          </a:xfrm>
          <a:prstGeom prst="rect">
            <a:avLst/>
          </a:prstGeom>
          <a:noFill/>
        </p:spPr>
        <p:txBody>
          <a:bodyPr wrap="square" lIns="91440" tIns="45720" rIns="91440" bIns="4572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r>
              <a:rPr lang="en-US" sz="4400" u="sng" dirty="0">
                <a:solidFill>
                  <a:prstClr val="black"/>
                </a:solidFill>
                <a:effectLst>
                  <a:outerShdw blurRad="38100" dist="38100" dir="2700000" algn="tl">
                    <a:srgbClr val="000000">
                      <a:alpha val="43137"/>
                    </a:srgbClr>
                  </a:outerShdw>
                </a:effectLst>
                <a:latin typeface="Monotype Corsiva" pitchFamily="66" charset="0"/>
                <a:ea typeface="Times New Roman"/>
                <a:cs typeface="Calibri"/>
              </a:rPr>
              <a:t>Presented By </a:t>
            </a:r>
            <a:r>
              <a:rPr lang="en-US" sz="4400" u="sng" dirty="0" smtClean="0">
                <a:solidFill>
                  <a:prstClr val="black"/>
                </a:solidFill>
                <a:effectLst>
                  <a:outerShdw blurRad="38100" dist="38100" dir="2700000" algn="tl">
                    <a:srgbClr val="000000">
                      <a:alpha val="43137"/>
                    </a:srgbClr>
                  </a:outerShdw>
                </a:effectLst>
                <a:latin typeface="Monotype Corsiva" pitchFamily="66" charset="0"/>
                <a:ea typeface="Times New Roman"/>
                <a:cs typeface="Calibri"/>
              </a:rPr>
              <a:t>:</a:t>
            </a:r>
          </a:p>
          <a:p>
            <a:pPr algn="ctr"/>
            <a:endParaRPr lang="en-US" sz="1050" u="sng" dirty="0">
              <a:solidFill>
                <a:prstClr val="black"/>
              </a:solidFill>
              <a:effectLst>
                <a:outerShdw blurRad="38100" dist="38100" dir="2700000" algn="tl">
                  <a:srgbClr val="000000">
                    <a:alpha val="43137"/>
                  </a:srgbClr>
                </a:outerShdw>
              </a:effectLst>
              <a:latin typeface="Monotype Corsiva" pitchFamily="66" charset="0"/>
              <a:ea typeface="Times New Roman"/>
            </a:endParaRPr>
          </a:p>
          <a:p>
            <a:r>
              <a:rPr lang="en-US" sz="4000" dirty="0" err="1" smtClean="0">
                <a:solidFill>
                  <a:prstClr val="black"/>
                </a:solidFill>
                <a:latin typeface="Monotype Corsiva" pitchFamily="66" charset="0"/>
                <a:ea typeface="Times New Roman"/>
                <a:cs typeface="Calibri"/>
              </a:rPr>
              <a:t>Hargovind</a:t>
            </a:r>
            <a:r>
              <a:rPr lang="en-US" sz="4000" dirty="0">
                <a:solidFill>
                  <a:prstClr val="black"/>
                </a:solidFill>
                <a:latin typeface="Monotype Corsiva" pitchFamily="66" charset="0"/>
                <a:ea typeface="Times New Roman"/>
                <a:cs typeface="Calibri"/>
              </a:rPr>
              <a:t> </a:t>
            </a:r>
            <a:r>
              <a:rPr lang="en-US" sz="4000" dirty="0" smtClean="0">
                <a:solidFill>
                  <a:prstClr val="black"/>
                </a:solidFill>
                <a:latin typeface="Monotype Corsiva" pitchFamily="66" charset="0"/>
                <a:ea typeface="Times New Roman"/>
                <a:cs typeface="Calibri"/>
              </a:rPr>
              <a:t>Singh		</a:t>
            </a:r>
            <a:r>
              <a:rPr lang="en-US" sz="4000" dirty="0" err="1" smtClean="0">
                <a:solidFill>
                  <a:prstClr val="black"/>
                </a:solidFill>
                <a:latin typeface="Monotype Corsiva" pitchFamily="66" charset="0"/>
                <a:ea typeface="Times New Roman"/>
                <a:cs typeface="Calibri"/>
              </a:rPr>
              <a:t>Inderpreet</a:t>
            </a:r>
            <a:r>
              <a:rPr lang="en-US" sz="4000" dirty="0" smtClean="0">
                <a:solidFill>
                  <a:prstClr val="black"/>
                </a:solidFill>
                <a:latin typeface="Monotype Corsiva" pitchFamily="66" charset="0"/>
                <a:ea typeface="Times New Roman"/>
                <a:cs typeface="Calibri"/>
              </a:rPr>
              <a:t> </a:t>
            </a:r>
            <a:r>
              <a:rPr lang="en-US" sz="4000" dirty="0" err="1">
                <a:solidFill>
                  <a:prstClr val="black"/>
                </a:solidFill>
                <a:latin typeface="Monotype Corsiva" pitchFamily="66" charset="0"/>
                <a:ea typeface="Times New Roman"/>
                <a:cs typeface="Calibri"/>
              </a:rPr>
              <a:t>Kaur</a:t>
            </a:r>
            <a:endParaRPr lang="en-US" sz="4000" dirty="0">
              <a:solidFill>
                <a:prstClr val="black"/>
              </a:solidFill>
              <a:latin typeface="Monotype Corsiva" pitchFamily="66" charset="0"/>
              <a:ea typeface="Times New Roman"/>
              <a:cs typeface="Calibri"/>
            </a:endParaRPr>
          </a:p>
          <a:p>
            <a:r>
              <a:rPr lang="en-US" sz="4000" dirty="0" err="1" smtClean="0">
                <a:solidFill>
                  <a:prstClr val="black"/>
                </a:solidFill>
                <a:latin typeface="Monotype Corsiva" pitchFamily="66" charset="0"/>
                <a:ea typeface="Times New Roman"/>
                <a:cs typeface="Calibri"/>
              </a:rPr>
              <a:t>Harjot</a:t>
            </a:r>
            <a:r>
              <a:rPr lang="en-US" sz="4000" dirty="0" smtClean="0">
                <a:solidFill>
                  <a:prstClr val="black"/>
                </a:solidFill>
                <a:latin typeface="Monotype Corsiva" pitchFamily="66" charset="0"/>
                <a:ea typeface="Times New Roman"/>
                <a:cs typeface="Calibri"/>
              </a:rPr>
              <a:t> </a:t>
            </a:r>
            <a:r>
              <a:rPr lang="en-US" sz="4000" dirty="0" err="1" smtClean="0">
                <a:solidFill>
                  <a:prstClr val="black"/>
                </a:solidFill>
                <a:latin typeface="Monotype Corsiva" pitchFamily="66" charset="0"/>
                <a:ea typeface="Times New Roman"/>
                <a:cs typeface="Calibri"/>
              </a:rPr>
              <a:t>Kaur</a:t>
            </a:r>
            <a:r>
              <a:rPr lang="en-US" sz="4000" dirty="0" smtClean="0">
                <a:solidFill>
                  <a:prstClr val="black"/>
                </a:solidFill>
                <a:latin typeface="Monotype Corsiva" pitchFamily="66" charset="0"/>
                <a:ea typeface="Times New Roman"/>
                <a:cs typeface="Calibri"/>
              </a:rPr>
              <a:t> 			</a:t>
            </a:r>
            <a:r>
              <a:rPr lang="en-US" sz="4000" dirty="0" err="1" smtClean="0">
                <a:solidFill>
                  <a:prstClr val="black"/>
                </a:solidFill>
                <a:latin typeface="Monotype Corsiva" pitchFamily="66" charset="0"/>
                <a:ea typeface="Times New Roman"/>
                <a:cs typeface="Calibri"/>
              </a:rPr>
              <a:t>Daler</a:t>
            </a:r>
            <a:r>
              <a:rPr lang="en-US" sz="4000" dirty="0" smtClean="0">
                <a:solidFill>
                  <a:prstClr val="black"/>
                </a:solidFill>
                <a:latin typeface="Monotype Corsiva" pitchFamily="66" charset="0"/>
                <a:ea typeface="Times New Roman"/>
                <a:cs typeface="Calibri"/>
              </a:rPr>
              <a:t> </a:t>
            </a:r>
            <a:r>
              <a:rPr lang="en-US" sz="4000" dirty="0" err="1" smtClean="0">
                <a:solidFill>
                  <a:prstClr val="black"/>
                </a:solidFill>
                <a:latin typeface="Monotype Corsiva" pitchFamily="66" charset="0"/>
                <a:ea typeface="Times New Roman"/>
                <a:cs typeface="Calibri"/>
              </a:rPr>
              <a:t>Kaur</a:t>
            </a:r>
            <a:r>
              <a:rPr lang="en-US" sz="4000" dirty="0" smtClean="0">
                <a:solidFill>
                  <a:prstClr val="black"/>
                </a:solidFill>
                <a:latin typeface="Monotype Corsiva" pitchFamily="66" charset="0"/>
                <a:ea typeface="Times New Roman"/>
                <a:cs typeface="Calibri"/>
              </a:rPr>
              <a:t> </a:t>
            </a:r>
          </a:p>
          <a:p>
            <a:pPr algn="ctr"/>
            <a:r>
              <a:rPr lang="en-US" sz="4000" dirty="0" err="1" smtClean="0">
                <a:solidFill>
                  <a:prstClr val="black"/>
                </a:solidFill>
                <a:latin typeface="Monotype Corsiva" pitchFamily="66" charset="0"/>
                <a:ea typeface="Times New Roman"/>
                <a:cs typeface="Calibri"/>
              </a:rPr>
              <a:t>Harpreet</a:t>
            </a:r>
            <a:r>
              <a:rPr lang="en-US" sz="4000" dirty="0" smtClean="0">
                <a:solidFill>
                  <a:prstClr val="black"/>
                </a:solidFill>
                <a:latin typeface="Monotype Corsiva" pitchFamily="66" charset="0"/>
                <a:ea typeface="Times New Roman"/>
                <a:cs typeface="Calibri"/>
              </a:rPr>
              <a:t> </a:t>
            </a:r>
            <a:r>
              <a:rPr lang="en-US" sz="4000" dirty="0" err="1" smtClean="0">
                <a:solidFill>
                  <a:prstClr val="black"/>
                </a:solidFill>
                <a:latin typeface="Monotype Corsiva" pitchFamily="66" charset="0"/>
                <a:ea typeface="Times New Roman"/>
                <a:cs typeface="Calibri"/>
              </a:rPr>
              <a:t>Kaur</a:t>
            </a:r>
            <a:endParaRPr lang="en-US" sz="4000" dirty="0" smtClean="0">
              <a:solidFill>
                <a:prstClr val="black"/>
              </a:solidFill>
              <a:latin typeface="Monotype Corsiva" pitchFamily="66" charset="0"/>
              <a:ea typeface="Times New Roman"/>
              <a:cs typeface="Calibri"/>
            </a:endParaRPr>
          </a:p>
          <a:p>
            <a:pPr algn="ctr"/>
            <a:endParaRPr lang="en-US" sz="4000" dirty="0">
              <a:solidFill>
                <a:prstClr val="black"/>
              </a:solidFill>
              <a:latin typeface="Monotype Corsiva" pitchFamily="66" charset="0"/>
              <a:ea typeface="Times New Roman"/>
              <a:cs typeface="Calibri"/>
            </a:endParaRPr>
          </a:p>
          <a:p>
            <a:pPr algn="ctr"/>
            <a:endParaRPr lang="en-US" sz="4000" dirty="0" smtClean="0">
              <a:solidFill>
                <a:prstClr val="black"/>
              </a:solidFill>
              <a:latin typeface="Monotype Corsiva" pitchFamily="66" charset="0"/>
              <a:ea typeface="Times New Roman"/>
              <a:cs typeface="Calibri"/>
            </a:endParaRPr>
          </a:p>
          <a:p>
            <a:pPr algn="ctr"/>
            <a:endParaRPr lang="en-US" sz="900" dirty="0">
              <a:solidFill>
                <a:prstClr val="black"/>
              </a:solidFill>
              <a:latin typeface="Monotype Corsiva" pitchFamily="66" charset="0"/>
              <a:ea typeface="Times New Roman"/>
              <a:cs typeface="Calibri"/>
            </a:endParaRPr>
          </a:p>
          <a:p>
            <a:pPr algn="ctr"/>
            <a:endParaRPr lang="en-US" sz="1400" dirty="0">
              <a:solidFill>
                <a:prstClr val="black"/>
              </a:solidFill>
              <a:latin typeface="Monotype Corsiva" pitchFamily="66" charset="0"/>
              <a:ea typeface="Times New Roman"/>
            </a:endParaRPr>
          </a:p>
          <a:p>
            <a:pPr algn="ctr"/>
            <a:r>
              <a:rPr lang="en-US" sz="8000" dirty="0">
                <a:solidFill>
                  <a:prstClr val="black"/>
                </a:solidFill>
                <a:latin typeface="Monotype Corsiva" pitchFamily="66" charset="0"/>
                <a:ea typeface="Times New Roman"/>
                <a:cs typeface="Calibri"/>
              </a:rPr>
              <a:t>Thank You</a:t>
            </a:r>
            <a:endParaRPr lang="en-US" sz="2000" dirty="0">
              <a:solidFill>
                <a:prstClr val="black"/>
              </a:solidFill>
              <a:latin typeface="Monotype Corsiva" pitchFamily="66" charset="0"/>
              <a:ea typeface="Times New Roman"/>
            </a:endParaRPr>
          </a:p>
        </p:txBody>
      </p:sp>
      <p:sp>
        <p:nvSpPr>
          <p:cNvPr id="3" name="Slide Number Placeholder 2"/>
          <p:cNvSpPr>
            <a:spLocks noGrp="1"/>
          </p:cNvSpPr>
          <p:nvPr>
            <p:ph type="sldNum" sz="quarter" idx="12"/>
          </p:nvPr>
        </p:nvSpPr>
        <p:spPr/>
        <p:txBody>
          <a:bodyPr/>
          <a:lstStyle/>
          <a:p>
            <a:fld id="{BA937E68-F1CF-4E40-99A3-3DA8230FBFC6}" type="slidenum">
              <a:rPr lang="en-US" smtClean="0">
                <a:solidFill>
                  <a:prstClr val="black">
                    <a:tint val="75000"/>
                  </a:prstClr>
                </a:solidFill>
              </a:rPr>
              <a:pPr/>
              <a:t>68</a:t>
            </a:fld>
            <a:endParaRPr lang="en-US" dirty="0">
              <a:solidFill>
                <a:prstClr val="black">
                  <a:tint val="75000"/>
                </a:prstClr>
              </a:solidFill>
            </a:endParaRPr>
          </a:p>
        </p:txBody>
      </p:sp>
    </p:spTree>
    <p:extLst>
      <p:ext uri="{BB962C8B-B14F-4D97-AF65-F5344CB8AC3E}">
        <p14:creationId xmlns:p14="http://schemas.microsoft.com/office/powerpoint/2010/main" val="283956357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1399826" y="2209800"/>
            <a:ext cx="6172200" cy="2031325"/>
          </a:xfrm>
          <a:prstGeom prst="rect">
            <a:avLst/>
          </a:prstGeom>
        </p:spPr>
        <p:txBody>
          <a:bodyPr wrap="square">
            <a:spAutoFit/>
          </a:bodyPr>
          <a:lstStyle/>
          <a:p>
            <a:pPr algn="ctr">
              <a:spcBef>
                <a:spcPct val="50000"/>
              </a:spcBef>
            </a:pPr>
            <a:r>
              <a:rPr lang="en-US" sz="3600" b="1" dirty="0">
                <a:solidFill>
                  <a:schemeClr val="bg1"/>
                </a:solidFill>
                <a:latin typeface="High Tower Text" pitchFamily="18" charset="0"/>
              </a:rPr>
              <a:t>Part </a:t>
            </a:r>
            <a:r>
              <a:rPr lang="en-US" sz="3600" b="1" dirty="0" smtClean="0">
                <a:solidFill>
                  <a:schemeClr val="bg1"/>
                </a:solidFill>
                <a:latin typeface="High Tower Text" pitchFamily="18" charset="0"/>
              </a:rPr>
              <a:t>II</a:t>
            </a:r>
            <a:endParaRPr lang="en-US" sz="3600" b="1" dirty="0">
              <a:solidFill>
                <a:schemeClr val="bg1"/>
              </a:solidFill>
              <a:latin typeface="High Tower Text" pitchFamily="18" charset="0"/>
            </a:endParaRPr>
          </a:p>
          <a:p>
            <a:pPr algn="ctr">
              <a:spcBef>
                <a:spcPct val="50000"/>
              </a:spcBef>
            </a:pPr>
            <a:r>
              <a:rPr lang="en-US" sz="3600" dirty="0" smtClean="0">
                <a:solidFill>
                  <a:schemeClr val="bg1"/>
                </a:solidFill>
                <a:latin typeface="High Tower Text" pitchFamily="18" charset="0"/>
              </a:rPr>
              <a:t>Project Development Workflow</a:t>
            </a:r>
            <a:endParaRPr lang="en-US" sz="3600" dirty="0">
              <a:solidFill>
                <a:schemeClr val="bg1"/>
              </a:solidFill>
              <a:latin typeface="High Tower Text" pitchFamily="18" charset="0"/>
            </a:endParaRPr>
          </a:p>
        </p:txBody>
      </p:sp>
      <p:sp>
        <p:nvSpPr>
          <p:cNvPr id="3" name="Slide Number Placeholder 2"/>
          <p:cNvSpPr>
            <a:spLocks noGrp="1"/>
          </p:cNvSpPr>
          <p:nvPr>
            <p:ph type="sldNum" sz="quarter" idx="12"/>
          </p:nvPr>
        </p:nvSpPr>
        <p:spPr/>
        <p:txBody>
          <a:bodyPr/>
          <a:lstStyle/>
          <a:p>
            <a:fld id="{BA937E68-F1CF-4E40-99A3-3DA8230FBFC6}" type="slidenum">
              <a:rPr lang="en-US" smtClean="0">
                <a:solidFill>
                  <a:prstClr val="black">
                    <a:tint val="75000"/>
                  </a:prstClr>
                </a:solidFill>
              </a:rPr>
              <a:pPr/>
              <a:t>7</a:t>
            </a:fld>
            <a:endParaRPr lang="en-US" dirty="0">
              <a:solidFill>
                <a:prstClr val="black">
                  <a:tint val="75000"/>
                </a:prstClr>
              </a:solidFill>
            </a:endParaRPr>
          </a:p>
        </p:txBody>
      </p:sp>
    </p:spTree>
    <p:extLst>
      <p:ext uri="{BB962C8B-B14F-4D97-AF65-F5344CB8AC3E}">
        <p14:creationId xmlns:p14="http://schemas.microsoft.com/office/powerpoint/2010/main" val="15865061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lum/>
          </a:blip>
          <a:srcRect/>
          <a:tile tx="825500" ty="127000" sx="100000" sy="100000" flip="none" algn="tl"/>
        </a:blipFill>
        <a:effectLst/>
      </p:bgPr>
    </p:bg>
    <p:spTree>
      <p:nvGrpSpPr>
        <p:cNvPr id="1" name=""/>
        <p:cNvGrpSpPr/>
        <p:nvPr/>
      </p:nvGrpSpPr>
      <p:grpSpPr>
        <a:xfrm>
          <a:off x="0" y="0"/>
          <a:ext cx="0" cy="0"/>
          <a:chOff x="0" y="0"/>
          <a:chExt cx="0" cy="0"/>
        </a:xfrm>
      </p:grpSpPr>
      <p:sp>
        <p:nvSpPr>
          <p:cNvPr id="3" name="TextBox 2"/>
          <p:cNvSpPr txBox="1"/>
          <p:nvPr/>
        </p:nvSpPr>
        <p:spPr>
          <a:xfrm>
            <a:off x="304800" y="124838"/>
            <a:ext cx="8229600" cy="584775"/>
          </a:xfrm>
          <a:prstGeom prst="rect">
            <a:avLst/>
          </a:prstGeom>
          <a:noFill/>
        </p:spPr>
        <p:txBody>
          <a:bodyPr wrap="square" rtlCol="0">
            <a:spAutoFit/>
          </a:bodyPr>
          <a:lstStyle/>
          <a:p>
            <a:r>
              <a:rPr lang="en-US" sz="3200" u="sng" dirty="0" smtClean="0">
                <a:latin typeface="Cambria" pitchFamily="18" charset="0"/>
              </a:rPr>
              <a:t>Project Implementation involves :</a:t>
            </a:r>
            <a:endParaRPr lang="en-US" sz="3200" u="sng" dirty="0">
              <a:latin typeface="Cambria" pitchFamily="18" charset="0"/>
            </a:endParaRPr>
          </a:p>
        </p:txBody>
      </p:sp>
      <p:sp>
        <p:nvSpPr>
          <p:cNvPr id="4" name="TextBox 3"/>
          <p:cNvSpPr txBox="1"/>
          <p:nvPr/>
        </p:nvSpPr>
        <p:spPr>
          <a:xfrm>
            <a:off x="0" y="1448935"/>
            <a:ext cx="9243364" cy="3416320"/>
          </a:xfrm>
          <a:prstGeom prst="rect">
            <a:avLst/>
          </a:prstGeom>
          <a:noFill/>
        </p:spPr>
        <p:txBody>
          <a:bodyPr wrap="none" rtlCol="0">
            <a:spAutoFit/>
          </a:bodyPr>
          <a:lstStyle/>
          <a:p>
            <a:pPr marL="457200" indent="-457200">
              <a:buAutoNum type="alphaLcParenR"/>
            </a:pPr>
            <a:r>
              <a:rPr lang="en-US" sz="2400" dirty="0" smtClean="0">
                <a:latin typeface="Cambria" pitchFamily="18" charset="0"/>
              </a:rPr>
              <a:t>DATABASE ADMINISTRATION</a:t>
            </a:r>
          </a:p>
          <a:p>
            <a:pPr marL="457200" indent="-457200">
              <a:buAutoNum type="alphaLcParenR"/>
            </a:pPr>
            <a:r>
              <a:rPr lang="en-US" sz="2400" dirty="0" smtClean="0">
                <a:latin typeface="Cambria" pitchFamily="18" charset="0"/>
              </a:rPr>
              <a:t>APPLICATION SERVER CONFIGURATION</a:t>
            </a:r>
          </a:p>
          <a:p>
            <a:pPr marL="457200" indent="-457200">
              <a:buAutoNum type="alphaLcParenR"/>
            </a:pPr>
            <a:r>
              <a:rPr lang="en-US" sz="2400" dirty="0" smtClean="0">
                <a:latin typeface="Cambria" pitchFamily="18" charset="0"/>
              </a:rPr>
              <a:t>CREATING LOCAL DOMAIN ( on which application will be hosted)</a:t>
            </a:r>
          </a:p>
          <a:p>
            <a:pPr marL="457200" indent="-457200">
              <a:buAutoNum type="alphaLcParenR"/>
            </a:pPr>
            <a:r>
              <a:rPr lang="en-US" sz="2400" dirty="0" smtClean="0">
                <a:latin typeface="Cambria" pitchFamily="18" charset="0"/>
              </a:rPr>
              <a:t>SETTING UP NETWORK – configuring router ( which will allow </a:t>
            </a:r>
            <a:br>
              <a:rPr lang="en-US" sz="2400" dirty="0" smtClean="0">
                <a:latin typeface="Cambria" pitchFamily="18" charset="0"/>
              </a:rPr>
            </a:br>
            <a:r>
              <a:rPr lang="en-US" sz="2400" dirty="0" smtClean="0">
                <a:latin typeface="Cambria" pitchFamily="18" charset="0"/>
              </a:rPr>
              <a:t>clients to access the application’s services)</a:t>
            </a:r>
          </a:p>
          <a:p>
            <a:pPr marL="457200" indent="-457200">
              <a:buAutoNum type="alphaLcParenR"/>
            </a:pPr>
            <a:r>
              <a:rPr lang="en-US" sz="2400" dirty="0" smtClean="0">
                <a:latin typeface="Cambria" pitchFamily="18" charset="0"/>
              </a:rPr>
              <a:t>CODING OF BUSINESS LOGIC</a:t>
            </a:r>
          </a:p>
          <a:p>
            <a:pPr marL="457200" indent="-457200">
              <a:buAutoNum type="alphaLcParenR"/>
            </a:pPr>
            <a:r>
              <a:rPr lang="en-US" sz="2400" dirty="0" smtClean="0">
                <a:latin typeface="Cambria" pitchFamily="18" charset="0"/>
              </a:rPr>
              <a:t>FRONT-END DEVELOPMENT</a:t>
            </a:r>
          </a:p>
          <a:p>
            <a:pPr marL="457200" indent="-457200">
              <a:buAutoNum type="alphaLcParenR"/>
            </a:pPr>
            <a:r>
              <a:rPr lang="en-US" sz="2400" dirty="0" smtClean="0">
                <a:latin typeface="Cambria" pitchFamily="18" charset="0"/>
              </a:rPr>
              <a:t>TESTING OF APPLICATION IN VARIOUS DEVELOPMENT PHASES’ </a:t>
            </a:r>
            <a:br>
              <a:rPr lang="en-US" sz="2400" dirty="0" smtClean="0">
                <a:latin typeface="Cambria" pitchFamily="18" charset="0"/>
              </a:rPr>
            </a:br>
            <a:r>
              <a:rPr lang="en-US" sz="2400" dirty="0" smtClean="0">
                <a:latin typeface="Cambria" pitchFamily="18" charset="0"/>
              </a:rPr>
              <a:t>INTERVALS</a:t>
            </a:r>
            <a:endParaRPr lang="en-US" sz="2400" dirty="0">
              <a:latin typeface="Cambria" pitchFamily="18" charset="0"/>
            </a:endParaRPr>
          </a:p>
        </p:txBody>
      </p:sp>
      <p:pic>
        <p:nvPicPr>
          <p:cNvPr id="1026" name="Picture 2" descr="G:\__Professional Workstation\Major Prj\images\banner_investor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971" y="5303838"/>
            <a:ext cx="8661009" cy="155416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A937E68-F1CF-4E40-99A3-3DA8230FBFC6}" type="slidenum">
              <a:rPr lang="en-US" smtClean="0">
                <a:solidFill>
                  <a:prstClr val="black">
                    <a:tint val="75000"/>
                  </a:prstClr>
                </a:solidFill>
              </a:rPr>
              <a:pPr/>
              <a:t>8</a:t>
            </a:fld>
            <a:endParaRPr lang="en-US" dirty="0">
              <a:solidFill>
                <a:prstClr val="black">
                  <a:tint val="75000"/>
                </a:prstClr>
              </a:solidFill>
            </a:endParaRPr>
          </a:p>
        </p:txBody>
      </p:sp>
    </p:spTree>
    <p:extLst>
      <p:ext uri="{BB962C8B-B14F-4D97-AF65-F5344CB8AC3E}">
        <p14:creationId xmlns:p14="http://schemas.microsoft.com/office/powerpoint/2010/main" val="12297744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extLst>
              <a:ext uri="{BEBA8EAE-BF5A-486C-A8C5-ECC9F3942E4B}">
                <a14:imgProps xmlns:a14="http://schemas.microsoft.com/office/drawing/2010/main">
                  <a14:imgLayer r:embed="rId4">
                    <a14:imgEffect>
                      <a14:artisticChalkSketch/>
                    </a14:imgEffect>
                  </a14:imgLayer>
                </a14:imgProps>
              </a:ext>
            </a:extLst>
          </a:blip>
          <a:srcRect/>
          <a:stretch>
            <a:fillRect l="-13000" r="-13000"/>
          </a:stretch>
        </a:blipFill>
        <a:effectLst/>
      </p:bgPr>
    </p:bg>
    <p:spTree>
      <p:nvGrpSpPr>
        <p:cNvPr id="1" name=""/>
        <p:cNvGrpSpPr/>
        <p:nvPr/>
      </p:nvGrpSpPr>
      <p:grpSpPr>
        <a:xfrm>
          <a:off x="0" y="0"/>
          <a:ext cx="0" cy="0"/>
          <a:chOff x="0" y="0"/>
          <a:chExt cx="0" cy="0"/>
        </a:xfrm>
      </p:grpSpPr>
      <p:sp>
        <p:nvSpPr>
          <p:cNvPr id="2" name="Rectangle 1"/>
          <p:cNvSpPr/>
          <p:nvPr/>
        </p:nvSpPr>
        <p:spPr>
          <a:xfrm>
            <a:off x="180834" y="10236"/>
            <a:ext cx="8839200" cy="861774"/>
          </a:xfrm>
          <a:prstGeom prst="rect">
            <a:avLst/>
          </a:prstGeom>
        </p:spPr>
        <p:txBody>
          <a:bodyPr wrap="square">
            <a:spAutoFit/>
          </a:bodyPr>
          <a:lstStyle/>
          <a:p>
            <a:pPr algn="ctr"/>
            <a:r>
              <a:rPr lang="en-US" sz="3600" b="1" u="sng" dirty="0" smtClean="0">
                <a:solidFill>
                  <a:prstClr val="black"/>
                </a:solidFill>
                <a:latin typeface="Cambria" pitchFamily="18" charset="0"/>
              </a:rPr>
              <a:t>Project Development Team</a:t>
            </a:r>
            <a:endParaRPr lang="en-US" sz="1100" u="sng" dirty="0">
              <a:solidFill>
                <a:prstClr val="black"/>
              </a:solidFill>
              <a:latin typeface="Cambria" pitchFamily="18" charset="0"/>
            </a:endParaRPr>
          </a:p>
          <a:p>
            <a:pPr marL="800100" lvl="1" indent="-342900">
              <a:buFontTx/>
              <a:buAutoNum type="alphaLcParenR"/>
            </a:pPr>
            <a:endParaRPr lang="en-US" sz="1200" u="sng" dirty="0">
              <a:solidFill>
                <a:prstClr val="black"/>
              </a:solidFill>
              <a:latin typeface="Cambria" pitchFamily="18" charset="0"/>
            </a:endParaRPr>
          </a:p>
        </p:txBody>
      </p:sp>
      <p:sp>
        <p:nvSpPr>
          <p:cNvPr id="3" name="Rectangle 2"/>
          <p:cNvSpPr/>
          <p:nvPr/>
        </p:nvSpPr>
        <p:spPr>
          <a:xfrm>
            <a:off x="247935" y="1143000"/>
            <a:ext cx="8725470" cy="5232202"/>
          </a:xfrm>
          <a:prstGeom prst="rect">
            <a:avLst/>
          </a:prstGeom>
        </p:spPr>
        <p:txBody>
          <a:bodyPr wrap="square">
            <a:spAutoFit/>
          </a:bodyPr>
          <a:lstStyle/>
          <a:p>
            <a:r>
              <a:rPr lang="en-US" sz="2800" dirty="0" smtClean="0">
                <a:solidFill>
                  <a:prstClr val="black"/>
                </a:solidFill>
                <a:latin typeface="Cambria" pitchFamily="18" charset="0"/>
              </a:rPr>
              <a:t>Code Developer : </a:t>
            </a:r>
            <a:r>
              <a:rPr lang="en-US" sz="2800" dirty="0" err="1" smtClean="0">
                <a:solidFill>
                  <a:prstClr val="black"/>
                </a:solidFill>
                <a:latin typeface="Cambria" pitchFamily="18" charset="0"/>
              </a:rPr>
              <a:t>Hargovind</a:t>
            </a:r>
            <a:r>
              <a:rPr lang="en-US" sz="2800" dirty="0" smtClean="0">
                <a:solidFill>
                  <a:prstClr val="black"/>
                </a:solidFill>
                <a:latin typeface="Cambria" pitchFamily="18" charset="0"/>
              </a:rPr>
              <a:t> Singh</a:t>
            </a:r>
          </a:p>
          <a:p>
            <a:endParaRPr lang="en-US" sz="2800" dirty="0" smtClean="0">
              <a:solidFill>
                <a:prstClr val="black"/>
              </a:solidFill>
              <a:latin typeface="Cambria" pitchFamily="18" charset="0"/>
            </a:endParaRPr>
          </a:p>
          <a:p>
            <a:r>
              <a:rPr lang="en-US" sz="2800" dirty="0" smtClean="0">
                <a:solidFill>
                  <a:prstClr val="black"/>
                </a:solidFill>
                <a:latin typeface="Cambria" pitchFamily="18" charset="0"/>
              </a:rPr>
              <a:t>DBA &amp; Application Server Admin : </a:t>
            </a:r>
            <a:r>
              <a:rPr lang="en-US" sz="2800" dirty="0" err="1" smtClean="0">
                <a:solidFill>
                  <a:prstClr val="black"/>
                </a:solidFill>
                <a:latin typeface="Cambria" pitchFamily="18" charset="0"/>
              </a:rPr>
              <a:t>Harjot</a:t>
            </a:r>
            <a:r>
              <a:rPr lang="en-US" sz="2800" dirty="0" smtClean="0">
                <a:solidFill>
                  <a:prstClr val="black"/>
                </a:solidFill>
                <a:latin typeface="Cambria" pitchFamily="18" charset="0"/>
              </a:rPr>
              <a:t> </a:t>
            </a:r>
            <a:r>
              <a:rPr lang="en-US" sz="2800" dirty="0" err="1" smtClean="0">
                <a:solidFill>
                  <a:prstClr val="black"/>
                </a:solidFill>
                <a:latin typeface="Cambria" pitchFamily="18" charset="0"/>
              </a:rPr>
              <a:t>Kaur</a:t>
            </a:r>
            <a:endParaRPr lang="en-US" sz="2800" dirty="0" smtClean="0">
              <a:solidFill>
                <a:prstClr val="black"/>
              </a:solidFill>
              <a:latin typeface="Cambria" pitchFamily="18" charset="0"/>
            </a:endParaRPr>
          </a:p>
          <a:p>
            <a:endParaRPr lang="en-US" sz="2800" dirty="0" smtClean="0">
              <a:solidFill>
                <a:prstClr val="black"/>
              </a:solidFill>
              <a:latin typeface="Cambria" pitchFamily="18" charset="0"/>
            </a:endParaRPr>
          </a:p>
          <a:p>
            <a:r>
              <a:rPr lang="en-US" sz="2800" dirty="0" smtClean="0">
                <a:solidFill>
                  <a:prstClr val="black"/>
                </a:solidFill>
                <a:latin typeface="Cambria" pitchFamily="18" charset="0"/>
              </a:rPr>
              <a:t>Network Analyst : </a:t>
            </a:r>
            <a:r>
              <a:rPr lang="en-US" sz="2800" dirty="0" err="1" smtClean="0">
                <a:solidFill>
                  <a:prstClr val="black"/>
                </a:solidFill>
                <a:latin typeface="Cambria" pitchFamily="18" charset="0"/>
              </a:rPr>
              <a:t>Inderpreet</a:t>
            </a:r>
            <a:r>
              <a:rPr lang="en-US" sz="2800" dirty="0" smtClean="0">
                <a:solidFill>
                  <a:prstClr val="black"/>
                </a:solidFill>
                <a:latin typeface="Cambria" pitchFamily="18" charset="0"/>
              </a:rPr>
              <a:t> </a:t>
            </a:r>
            <a:r>
              <a:rPr lang="en-US" sz="2800" dirty="0" err="1" smtClean="0">
                <a:solidFill>
                  <a:prstClr val="black"/>
                </a:solidFill>
                <a:latin typeface="Cambria" pitchFamily="18" charset="0"/>
              </a:rPr>
              <a:t>Kaur</a:t>
            </a:r>
            <a:endParaRPr lang="en-US" sz="2800" dirty="0" smtClean="0">
              <a:solidFill>
                <a:prstClr val="black"/>
              </a:solidFill>
              <a:latin typeface="Cambria" pitchFamily="18" charset="0"/>
            </a:endParaRPr>
          </a:p>
          <a:p>
            <a:endParaRPr lang="en-US" sz="2800" dirty="0">
              <a:solidFill>
                <a:prstClr val="black"/>
              </a:solidFill>
              <a:latin typeface="Cambria" pitchFamily="18" charset="0"/>
            </a:endParaRPr>
          </a:p>
          <a:p>
            <a:r>
              <a:rPr lang="en-US" sz="2800" dirty="0" smtClean="0">
                <a:solidFill>
                  <a:prstClr val="black"/>
                </a:solidFill>
                <a:latin typeface="Cambria" pitchFamily="18" charset="0"/>
              </a:rPr>
              <a:t>Front-end Designer : </a:t>
            </a:r>
            <a:r>
              <a:rPr lang="en-US" sz="2800" dirty="0" err="1" smtClean="0">
                <a:solidFill>
                  <a:prstClr val="black"/>
                </a:solidFill>
                <a:latin typeface="Cambria" pitchFamily="18" charset="0"/>
              </a:rPr>
              <a:t>Harpreet</a:t>
            </a:r>
            <a:r>
              <a:rPr lang="en-US" sz="2800" dirty="0" smtClean="0">
                <a:solidFill>
                  <a:prstClr val="black"/>
                </a:solidFill>
                <a:latin typeface="Cambria" pitchFamily="18" charset="0"/>
              </a:rPr>
              <a:t> </a:t>
            </a:r>
            <a:r>
              <a:rPr lang="en-US" sz="2800" dirty="0" err="1" smtClean="0">
                <a:solidFill>
                  <a:prstClr val="black"/>
                </a:solidFill>
                <a:latin typeface="Cambria" pitchFamily="18" charset="0"/>
              </a:rPr>
              <a:t>Kaur</a:t>
            </a:r>
            <a:endParaRPr lang="en-US" sz="2800" dirty="0" smtClean="0">
              <a:solidFill>
                <a:prstClr val="black"/>
              </a:solidFill>
              <a:latin typeface="Cambria" pitchFamily="18" charset="0"/>
            </a:endParaRPr>
          </a:p>
          <a:p>
            <a:endParaRPr lang="en-US" sz="2800" dirty="0">
              <a:solidFill>
                <a:prstClr val="black"/>
              </a:solidFill>
              <a:latin typeface="Cambria" pitchFamily="18" charset="0"/>
            </a:endParaRPr>
          </a:p>
          <a:p>
            <a:r>
              <a:rPr lang="en-US" sz="2800" dirty="0" smtClean="0">
                <a:solidFill>
                  <a:prstClr val="black"/>
                </a:solidFill>
                <a:latin typeface="Cambria" pitchFamily="18" charset="0"/>
              </a:rPr>
              <a:t>Application Tester : </a:t>
            </a:r>
            <a:r>
              <a:rPr lang="en-US" sz="2800" dirty="0" err="1" smtClean="0">
                <a:solidFill>
                  <a:prstClr val="black"/>
                </a:solidFill>
                <a:latin typeface="Cambria" pitchFamily="18" charset="0"/>
              </a:rPr>
              <a:t>Daler</a:t>
            </a:r>
            <a:r>
              <a:rPr lang="en-US" sz="2800" dirty="0" smtClean="0">
                <a:solidFill>
                  <a:prstClr val="black"/>
                </a:solidFill>
                <a:latin typeface="Cambria" pitchFamily="18" charset="0"/>
              </a:rPr>
              <a:t> </a:t>
            </a:r>
            <a:r>
              <a:rPr lang="en-US" sz="2800" dirty="0" err="1" smtClean="0">
                <a:solidFill>
                  <a:prstClr val="black"/>
                </a:solidFill>
                <a:latin typeface="Cambria" pitchFamily="18" charset="0"/>
              </a:rPr>
              <a:t>Kaur</a:t>
            </a:r>
            <a:endParaRPr lang="en-US" sz="2800" dirty="0" smtClean="0">
              <a:solidFill>
                <a:prstClr val="black"/>
              </a:solidFill>
              <a:latin typeface="Cambria" pitchFamily="18" charset="0"/>
            </a:endParaRPr>
          </a:p>
          <a:p>
            <a:endParaRPr lang="en-US" sz="3200" dirty="0" smtClean="0">
              <a:solidFill>
                <a:prstClr val="black"/>
              </a:solidFill>
              <a:latin typeface="Cambria" pitchFamily="18" charset="0"/>
            </a:endParaRPr>
          </a:p>
          <a:p>
            <a:endParaRPr lang="en-US" sz="3200" dirty="0" smtClean="0">
              <a:solidFill>
                <a:prstClr val="black"/>
              </a:solidFill>
              <a:latin typeface="Cambria" pitchFamily="18" charset="0"/>
            </a:endParaRPr>
          </a:p>
          <a:p>
            <a:r>
              <a:rPr lang="en-US" sz="2000" dirty="0" smtClean="0">
                <a:solidFill>
                  <a:prstClr val="black"/>
                </a:solidFill>
                <a:latin typeface="Cambria" pitchFamily="18" charset="0"/>
              </a:rPr>
              <a:t>In this way the project’s division of work has been done…</a:t>
            </a:r>
            <a:endParaRPr lang="en-US" dirty="0">
              <a:solidFill>
                <a:prstClr val="black"/>
              </a:solidFill>
              <a:latin typeface="Cambria" pitchFamily="18" charset="0"/>
            </a:endParaRPr>
          </a:p>
        </p:txBody>
      </p:sp>
      <p:sp>
        <p:nvSpPr>
          <p:cNvPr id="4" name="Slide Number Placeholder 3"/>
          <p:cNvSpPr>
            <a:spLocks noGrp="1"/>
          </p:cNvSpPr>
          <p:nvPr>
            <p:ph type="sldNum" sz="quarter" idx="12"/>
          </p:nvPr>
        </p:nvSpPr>
        <p:spPr/>
        <p:txBody>
          <a:bodyPr/>
          <a:lstStyle/>
          <a:p>
            <a:fld id="{BA937E68-F1CF-4E40-99A3-3DA8230FBFC6}" type="slidenum">
              <a:rPr lang="en-US" smtClean="0">
                <a:solidFill>
                  <a:prstClr val="black">
                    <a:tint val="75000"/>
                  </a:prstClr>
                </a:solidFill>
              </a:rPr>
              <a:pPr/>
              <a:t>9</a:t>
            </a:fld>
            <a:endParaRPr lang="en-US" dirty="0">
              <a:solidFill>
                <a:prstClr val="black">
                  <a:tint val="75000"/>
                </a:prstClr>
              </a:solidFill>
            </a:endParaRPr>
          </a:p>
        </p:txBody>
      </p:sp>
    </p:spTree>
    <p:extLst>
      <p:ext uri="{BB962C8B-B14F-4D97-AF65-F5344CB8AC3E}">
        <p14:creationId xmlns:p14="http://schemas.microsoft.com/office/powerpoint/2010/main" val="311461670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560</TotalTime>
  <Words>2400</Words>
  <Application>Microsoft Office PowerPoint</Application>
  <PresentationFormat>On-screen Show (4:3)</PresentationFormat>
  <Paragraphs>697</Paragraphs>
  <Slides>68</Slides>
  <Notes>2</Notes>
  <HiddenSlides>0</HiddenSlides>
  <MMClips>0</MMClips>
  <ScaleCrop>false</ScaleCrop>
  <HeadingPairs>
    <vt:vector size="4" baseType="variant">
      <vt:variant>
        <vt:lpstr>Theme</vt:lpstr>
      </vt:variant>
      <vt:variant>
        <vt:i4>7</vt:i4>
      </vt:variant>
      <vt:variant>
        <vt:lpstr>Slide Titles</vt:lpstr>
      </vt:variant>
      <vt:variant>
        <vt:i4>68</vt:i4>
      </vt:variant>
    </vt:vector>
  </HeadingPairs>
  <TitlesOfParts>
    <vt:vector size="75" baseType="lpstr">
      <vt:lpstr>Office Theme</vt:lpstr>
      <vt:lpstr>1_Office Theme</vt:lpstr>
      <vt:lpstr>2_Office Theme</vt:lpstr>
      <vt:lpstr>3_Office Theme</vt:lpstr>
      <vt:lpstr>4_Office Theme</vt:lpstr>
      <vt:lpstr>5_Office Theme</vt:lpstr>
      <vt:lpstr>6_Office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Modules of Project</vt:lpstr>
      <vt:lpstr>Description…</vt:lpstr>
      <vt:lpstr>Description…</vt:lpstr>
      <vt:lpstr>Description…</vt:lpstr>
      <vt:lpstr>PowerPoint Presentation</vt:lpstr>
      <vt:lpstr>SYSTEM SPECIFICATION </vt:lpstr>
      <vt:lpstr>TABLE SPECIFICATION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 of how to make out the best of JSPs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toshiba</dc:creator>
  <cp:lastModifiedBy>toshiba</cp:lastModifiedBy>
  <cp:revision>239</cp:revision>
  <dcterms:created xsi:type="dcterms:W3CDTF">2006-08-16T00:00:00Z</dcterms:created>
  <dcterms:modified xsi:type="dcterms:W3CDTF">2012-04-26T16:44:43Z</dcterms:modified>
</cp:coreProperties>
</file>